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75" r:id="rId3"/>
    <p:sldId id="276" r:id="rId4"/>
    <p:sldId id="312" r:id="rId5"/>
    <p:sldId id="309" r:id="rId6"/>
    <p:sldId id="310" r:id="rId7"/>
    <p:sldId id="307" r:id="rId8"/>
    <p:sldId id="291" r:id="rId9"/>
    <p:sldId id="286" r:id="rId10"/>
    <p:sldId id="292" r:id="rId11"/>
    <p:sldId id="297" r:id="rId12"/>
    <p:sldId id="293" r:id="rId13"/>
    <p:sldId id="294" r:id="rId14"/>
    <p:sldId id="295" r:id="rId15"/>
    <p:sldId id="296" r:id="rId16"/>
    <p:sldId id="298" r:id="rId17"/>
    <p:sldId id="289" r:id="rId18"/>
    <p:sldId id="305" r:id="rId19"/>
    <p:sldId id="304" r:id="rId20"/>
    <p:sldId id="324" r:id="rId21"/>
    <p:sldId id="308" r:id="rId22"/>
    <p:sldId id="319" r:id="rId23"/>
    <p:sldId id="322" r:id="rId24"/>
    <p:sldId id="323" r:id="rId25"/>
    <p:sldId id="321" r:id="rId26"/>
    <p:sldId id="314" r:id="rId27"/>
    <p:sldId id="299" r:id="rId28"/>
    <p:sldId id="303" r:id="rId29"/>
    <p:sldId id="325" r:id="rId30"/>
    <p:sldId id="320" r:id="rId31"/>
    <p:sldId id="326" r:id="rId32"/>
    <p:sldId id="301" r:id="rId33"/>
    <p:sldId id="317" r:id="rId34"/>
    <p:sldId id="302" r:id="rId35"/>
    <p:sldId id="315" r:id="rId36"/>
    <p:sldId id="290"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65" d="100"/>
          <a:sy n="65" d="100"/>
        </p:scale>
        <p:origin x="1262" y="3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EED1C14C-A143-42F5-B247-D0E800131009}" type="datetimeFigureOut">
              <a:rPr lang="en-US" smtClean="0"/>
              <a:t>9/22/2019</a:t>
            </a:fld>
            <a:endParaRPr lang="en-US"/>
          </a:p>
        </p:txBody>
      </p:sp>
      <p:sp>
        <p:nvSpPr>
          <p:cNvPr id="5" name="Footer Placeholder 4"/>
          <p:cNvSpPr>
            <a:spLocks noGrp="1"/>
          </p:cNvSpPr>
          <p:nvPr>
            <p:ph type="ftr" sz="quarter" idx="11"/>
          </p:nvPr>
        </p:nvSpPr>
        <p:spPr>
          <a:xfrm>
            <a:off x="1900237" y="5410202"/>
            <a:ext cx="3843665" cy="365125"/>
          </a:xfrm>
        </p:spPr>
        <p:txBody>
          <a:bodyPr/>
          <a:lstStyle/>
          <a:p>
            <a:endParaRPr lang="en-US"/>
          </a:p>
        </p:txBody>
      </p:sp>
      <p:sp>
        <p:nvSpPr>
          <p:cNvPr id="6" name="Slide Number Placeholder 5"/>
          <p:cNvSpPr>
            <a:spLocks noGrp="1"/>
          </p:cNvSpPr>
          <p:nvPr>
            <p:ph type="sldNum" sz="quarter" idx="12"/>
          </p:nvPr>
        </p:nvSpPr>
        <p:spPr>
          <a:xfrm>
            <a:off x="7915603" y="5410200"/>
            <a:ext cx="578317" cy="365125"/>
          </a:xfrm>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81889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080673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974444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1515249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362233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ED1C14C-A143-42F5-B247-D0E800131009}" type="datetimeFigureOut">
              <a:rPr lang="en-US" smtClean="0"/>
              <a:t>9/22/2019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444759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ED1C14C-A143-42F5-B247-D0E800131009}" type="datetimeFigureOut">
              <a:rPr lang="en-US" smtClean="0"/>
              <a:t>9/22/2019</a:t>
            </a:fld>
            <a:endParaRPr lang="en-US"/>
          </a:p>
        </p:txBody>
      </p:sp>
      <p:sp>
        <p:nvSpPr>
          <p:cNvPr id="4" name="Footer Placeholder 3"/>
          <p:cNvSpPr>
            <a:spLocks noGrp="1"/>
          </p:cNvSpPr>
          <p:nvPr>
            <p:ph type="ftr" sz="quarter" idx="11"/>
          </p:nvPr>
        </p:nvSpPr>
        <p:spPr/>
        <p:txBody>
          <a:bodyPr/>
          <a:lstStyle>
            <a:lvl1pPr>
              <a:defRPr cap="all" baseline="0"/>
            </a:lvl1p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37070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28447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17564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EED1C14C-A143-42F5-B247-D0E800131009}" type="datetimeFigureOut">
              <a:rPr lang="en-US" smtClean="0"/>
              <a:t>9/22/2019</a:t>
            </a:fld>
            <a:endParaRPr lang="en-US"/>
          </a:p>
        </p:txBody>
      </p:sp>
      <p:sp>
        <p:nvSpPr>
          <p:cNvPr id="50" name="Footer Placeholder 4"/>
          <p:cNvSpPr>
            <a:spLocks noGrp="1"/>
          </p:cNvSpPr>
          <p:nvPr>
            <p:ph type="ftr" sz="quarter" idx="11"/>
          </p:nvPr>
        </p:nvSpPr>
        <p:spPr>
          <a:xfrm>
            <a:off x="856059" y="5883276"/>
            <a:ext cx="4679482" cy="365125"/>
          </a:xfrm>
        </p:spPr>
        <p:txBody>
          <a:bodyPr/>
          <a:lstStyle/>
          <a:p>
            <a:endParaRPr lang="en-US"/>
          </a:p>
        </p:txBody>
      </p:sp>
      <p:sp>
        <p:nvSpPr>
          <p:cNvPr id="51" name="Slide Number Placeholder 5"/>
          <p:cNvSpPr>
            <a:spLocks noGrp="1"/>
          </p:cNvSpPr>
          <p:nvPr>
            <p:ph type="sldNum" sz="quarter" idx="12"/>
          </p:nvPr>
        </p:nvSpPr>
        <p:spPr>
          <a:xfrm>
            <a:off x="7707241" y="5883275"/>
            <a:ext cx="578317" cy="365125"/>
          </a:xfrm>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89842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9/22/2019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41753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131837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9/22/2019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00513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9/22/2019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01539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9/22/2019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89927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395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9/22/2019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783664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ED1C14C-A143-42F5-B247-D0E800131009}" type="datetimeFigureOut">
              <a:rPr lang="en-US" smtClean="0"/>
              <a:t>9/22/2019</a:t>
            </a:fld>
            <a:endParaRPr lang="en-US"/>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303158086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3.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23.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hyperlink" Target="https://iamnrr.github.io/" TargetMode="External"/><Relationship Id="rId4" Type="http://schemas.openxmlformats.org/officeDocument/2006/relationships/hyperlink" Target="https://www.openml.org/d/1461" TargetMode="Externa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25.png"/><Relationship Id="rId5" Type="http://schemas.openxmlformats.org/officeDocument/2006/relationships/image" Target="../media/image2.png"/><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3.png"/><Relationship Id="rId5" Type="http://schemas.openxmlformats.org/officeDocument/2006/relationships/hyperlink" Target="https://iamnrr.github.io/" TargetMode="External"/><Relationship Id="rId4" Type="http://schemas.openxmlformats.org/officeDocument/2006/relationships/hyperlink" Target="https://github.com/iamnrr/DSC680-Projects/tree/master/Customer%20Behaviour%20Prediction" TargetMode="Externa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1">
            <a:extLst>
              <a:ext uri="{FF2B5EF4-FFF2-40B4-BE49-F238E27FC236}">
                <a16:creationId xmlns:a16="http://schemas.microsoft.com/office/drawing/2014/main" id="{41757F25-6A86-4C97-B9D7-05A5E87DE98C}"/>
              </a:ext>
            </a:extLst>
          </p:cNvPr>
          <p:cNvSpPr>
            <a:spLocks noGrp="1"/>
          </p:cNvSpPr>
          <p:nvPr>
            <p:ph type="ctrTitle"/>
          </p:nvPr>
        </p:nvSpPr>
        <p:spPr>
          <a:xfrm>
            <a:off x="2344067" y="1982220"/>
            <a:ext cx="4972966" cy="1220320"/>
          </a:xfrm>
        </p:spPr>
        <p:txBody>
          <a:bodyPr>
            <a:normAutofit fontScale="90000"/>
          </a:bodyPr>
          <a:lstStyle/>
          <a:p>
            <a:r>
              <a:rPr lang="en-US" dirty="0"/>
              <a:t>Banking analytics     - </a:t>
            </a:r>
            <a:r>
              <a:rPr lang="en-US" sz="2400" dirty="0"/>
              <a:t>predict customer subscription</a:t>
            </a:r>
            <a:endParaRPr sz="2400" dirty="0"/>
          </a:p>
        </p:txBody>
      </p:sp>
      <p:sp>
        <p:nvSpPr>
          <p:cNvPr id="3" name="slide1">
            <a:extLst>
              <a:ext uri="{FF2B5EF4-FFF2-40B4-BE49-F238E27FC236}">
                <a16:creationId xmlns:a16="http://schemas.microsoft.com/office/drawing/2014/main" id="{86A3BC97-E82C-4B89-8BC1-827854FCDBF9}"/>
              </a:ext>
            </a:extLst>
          </p:cNvPr>
          <p:cNvSpPr>
            <a:spLocks noGrp="1"/>
          </p:cNvSpPr>
          <p:nvPr>
            <p:ph type="subTitle" idx="1"/>
          </p:nvPr>
        </p:nvSpPr>
        <p:spPr>
          <a:xfrm>
            <a:off x="2398467" y="3655461"/>
            <a:ext cx="4864168" cy="784819"/>
          </a:xfrm>
        </p:spPr>
        <p:txBody>
          <a:bodyPr>
            <a:normAutofit fontScale="85000" lnSpcReduction="10000"/>
          </a:bodyPr>
          <a:lstStyle/>
          <a:p>
            <a:r>
              <a:rPr lang="en-US" dirty="0"/>
              <a:t>Raghu Raman Nanduri</a:t>
            </a:r>
          </a:p>
          <a:p>
            <a:r>
              <a:rPr lang="en-US" dirty="0"/>
              <a:t> DSC 680</a:t>
            </a:r>
          </a:p>
        </p:txBody>
      </p:sp>
      <p:sp>
        <p:nvSpPr>
          <p:cNvPr id="4" name="Content Placeholder 2">
            <a:extLst>
              <a:ext uri="{FF2B5EF4-FFF2-40B4-BE49-F238E27FC236}">
                <a16:creationId xmlns:a16="http://schemas.microsoft.com/office/drawing/2014/main" id="{2D211C01-967B-473A-B85B-9D1DA49BC8B9}"/>
              </a:ext>
            </a:extLst>
          </p:cNvPr>
          <p:cNvSpPr txBox="1">
            <a:spLocks/>
          </p:cNvSpPr>
          <p:nvPr/>
        </p:nvSpPr>
        <p:spPr>
          <a:xfrm>
            <a:off x="2365461" y="1876782"/>
            <a:ext cx="5200343" cy="2629511"/>
          </a:xfrm>
          <a:prstGeom prst="rect">
            <a:avLst/>
          </a:prstGeom>
          <a:ln w="31750">
            <a:solidFill>
              <a:schemeClr val="accent2">
                <a:lumMod val="75000"/>
              </a:schemeClr>
            </a:solidFill>
          </a:ln>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t>				</a:t>
            </a:r>
          </a:p>
          <a:p>
            <a:r>
              <a:rPr lang="en-US" sz="1800" dirty="0"/>
              <a:t>				</a:t>
            </a:r>
          </a:p>
          <a:p>
            <a:endParaRPr lang="en-US" sz="1800" dirty="0"/>
          </a:p>
          <a:p>
            <a:endParaRPr lang="en-US" sz="1800" dirty="0"/>
          </a:p>
        </p:txBody>
      </p:sp>
      <p:pic>
        <p:nvPicPr>
          <p:cNvPr id="6" name="Audio 5">
            <a:hlinkClick r:id="" action="ppaction://media"/>
            <a:extLst>
              <a:ext uri="{FF2B5EF4-FFF2-40B4-BE49-F238E27FC236}">
                <a16:creationId xmlns:a16="http://schemas.microsoft.com/office/drawing/2014/main" id="{B508EB49-D99F-4AA5-857D-DB25700706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95992585"/>
      </p:ext>
    </p:extLst>
  </p:cSld>
  <p:clrMapOvr>
    <a:masterClrMapping/>
  </p:clrMapOvr>
  <mc:AlternateContent xmlns:mc="http://schemas.openxmlformats.org/markup-compatibility/2006" xmlns:p14="http://schemas.microsoft.com/office/powerpoint/2010/main">
    <mc:Choice Requires="p14">
      <p:transition spd="slow" p14:dur="2000" advTm="14140"/>
    </mc:Choice>
    <mc:Fallback xmlns="">
      <p:transition spd="slow" advTm="14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7"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79" name="Group 9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00" name="Group 9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2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01" name="Group 10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80" name="Rectangle 139">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41">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710947" cy="5289551"/>
            <a:chOff x="0" y="-1"/>
            <a:chExt cx="2281238" cy="5289551"/>
          </a:xfrm>
        </p:grpSpPr>
        <p:sp>
          <p:nvSpPr>
            <p:cNvPr id="143" name="Rectangle 142">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4"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Rectangle 145">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7"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9"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0"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1"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2"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3"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4"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5"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6"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7"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8"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9"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0"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1"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2"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3"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4"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5"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6"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178"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8760" y="808057"/>
            <a:ext cx="7028021"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1A2D7AC-072E-4EF1-AA67-2D9464C0DD10}"/>
              </a:ext>
            </a:extLst>
          </p:cNvPr>
          <p:cNvPicPr>
            <a:picLocks noChangeAspect="1"/>
          </p:cNvPicPr>
          <p:nvPr/>
        </p:nvPicPr>
        <p:blipFill>
          <a:blip r:embed="rId6"/>
          <a:stretch>
            <a:fillRect/>
          </a:stretch>
        </p:blipFill>
        <p:spPr>
          <a:xfrm>
            <a:off x="1735739" y="1758001"/>
            <a:ext cx="6542675" cy="4269098"/>
          </a:xfrm>
          <a:prstGeom prst="rect">
            <a:avLst/>
          </a:prstGeom>
        </p:spPr>
      </p:pic>
      <p:sp>
        <p:nvSpPr>
          <p:cNvPr id="3" name="Rectangle 2">
            <a:extLst>
              <a:ext uri="{FF2B5EF4-FFF2-40B4-BE49-F238E27FC236}">
                <a16:creationId xmlns:a16="http://schemas.microsoft.com/office/drawing/2014/main" id="{48814F9D-FFFA-4015-AA91-8696ACA8EC4A}"/>
              </a:ext>
            </a:extLst>
          </p:cNvPr>
          <p:cNvSpPr/>
          <p:nvPr/>
        </p:nvSpPr>
        <p:spPr>
          <a:xfrm>
            <a:off x="1926673" y="988794"/>
            <a:ext cx="6170757" cy="307777"/>
          </a:xfrm>
          <a:prstGeom prst="rect">
            <a:avLst/>
          </a:prstGeom>
        </p:spPr>
        <p:txBody>
          <a:bodyPr wrap="square">
            <a:spAutoFit/>
          </a:bodyPr>
          <a:lstStyle/>
          <a:p>
            <a:r>
              <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rPr>
              <a:t>Most of the customers have at least secondary education and tertiary education.</a:t>
            </a:r>
            <a:endParaRPr lang="en-US" sz="1400" dirty="0">
              <a:solidFill>
                <a:schemeClr val="bg1"/>
              </a:solidFill>
            </a:endParaRPr>
          </a:p>
        </p:txBody>
      </p:sp>
      <p:pic>
        <p:nvPicPr>
          <p:cNvPr id="5" name="Audio 4">
            <a:hlinkClick r:id="" action="ppaction://media"/>
            <a:extLst>
              <a:ext uri="{FF2B5EF4-FFF2-40B4-BE49-F238E27FC236}">
                <a16:creationId xmlns:a16="http://schemas.microsoft.com/office/drawing/2014/main" id="{1393082E-DD7C-423D-B730-4A0012096CF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26109970"/>
      </p:ext>
    </p:extLst>
  </p:cSld>
  <p:clrMapOvr>
    <a:masterClrMapping/>
  </p:clrMapOvr>
  <mc:AlternateContent xmlns:mc="http://schemas.openxmlformats.org/markup-compatibility/2006" xmlns:p14="http://schemas.microsoft.com/office/powerpoint/2010/main">
    <mc:Choice Requires="p14">
      <p:transition spd="slow" p14:dur="2000" advTm="20038"/>
    </mc:Choice>
    <mc:Fallback xmlns="">
      <p:transition spd="slow" advTm="20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0" name="Group 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1" name="Group 1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50" name="Rectangle 49">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710947" cy="5289551"/>
            <a:chOff x="0" y="-1"/>
            <a:chExt cx="2281238" cy="5289551"/>
          </a:xfrm>
        </p:grpSpPr>
        <p:sp>
          <p:nvSpPr>
            <p:cNvPr id="53" name="Rectangle 52">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4"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Rectangle 55">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7"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88"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8760" y="808057"/>
            <a:ext cx="7028021"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B2D29E4-E72E-4FC6-832D-67D8DCB56939}"/>
              </a:ext>
            </a:extLst>
          </p:cNvPr>
          <p:cNvPicPr>
            <a:picLocks noChangeAspect="1"/>
          </p:cNvPicPr>
          <p:nvPr/>
        </p:nvPicPr>
        <p:blipFill>
          <a:blip r:embed="rId6"/>
          <a:stretch>
            <a:fillRect/>
          </a:stretch>
        </p:blipFill>
        <p:spPr>
          <a:xfrm>
            <a:off x="1963589" y="1816100"/>
            <a:ext cx="5836254" cy="4172924"/>
          </a:xfrm>
          <a:prstGeom prst="rect">
            <a:avLst/>
          </a:prstGeom>
        </p:spPr>
      </p:pic>
      <p:pic>
        <p:nvPicPr>
          <p:cNvPr id="6" name="Audio 5">
            <a:hlinkClick r:id="" action="ppaction://media"/>
            <a:extLst>
              <a:ext uri="{FF2B5EF4-FFF2-40B4-BE49-F238E27FC236}">
                <a16:creationId xmlns:a16="http://schemas.microsoft.com/office/drawing/2014/main" id="{B55A3710-CB42-4893-9EAD-FA2272309FF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1784797861"/>
      </p:ext>
    </p:extLst>
  </p:cSld>
  <p:clrMapOvr>
    <a:masterClrMapping/>
  </p:clrMapOvr>
  <mc:AlternateContent xmlns:mc="http://schemas.openxmlformats.org/markup-compatibility/2006" xmlns:p14="http://schemas.microsoft.com/office/powerpoint/2010/main">
    <mc:Choice Requires="p14">
      <p:transition spd="slow" p14:dur="2000" advTm="24029"/>
    </mc:Choice>
    <mc:Fallback xmlns="">
      <p:transition spd="slow" advTm="24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0" name="Group 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1" name="Group 1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50" name="Rectangle 49">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710947" cy="5289551"/>
            <a:chOff x="0" y="-1"/>
            <a:chExt cx="2281238" cy="5289551"/>
          </a:xfrm>
        </p:grpSpPr>
        <p:sp>
          <p:nvSpPr>
            <p:cNvPr id="53" name="Rectangle 52">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4"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Rectangle 55">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7"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88"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8760" y="808057"/>
            <a:ext cx="7028021"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C40BAD0-FB3B-4EA9-9F20-35BB24DD1A1F}"/>
              </a:ext>
            </a:extLst>
          </p:cNvPr>
          <p:cNvPicPr>
            <a:picLocks noChangeAspect="1"/>
          </p:cNvPicPr>
          <p:nvPr/>
        </p:nvPicPr>
        <p:blipFill>
          <a:blip r:embed="rId6"/>
          <a:stretch>
            <a:fillRect/>
          </a:stretch>
        </p:blipFill>
        <p:spPr>
          <a:xfrm>
            <a:off x="1792525" y="1730375"/>
            <a:ext cx="6379505" cy="4301366"/>
          </a:xfrm>
          <a:prstGeom prst="rect">
            <a:avLst/>
          </a:prstGeom>
        </p:spPr>
      </p:pic>
      <p:sp>
        <p:nvSpPr>
          <p:cNvPr id="3" name="Rectangle 2">
            <a:extLst>
              <a:ext uri="{FF2B5EF4-FFF2-40B4-BE49-F238E27FC236}">
                <a16:creationId xmlns:a16="http://schemas.microsoft.com/office/drawing/2014/main" id="{BB7A1DB1-53B8-426D-ADB6-383201DC7385}"/>
              </a:ext>
            </a:extLst>
          </p:cNvPr>
          <p:cNvSpPr/>
          <p:nvPr/>
        </p:nvSpPr>
        <p:spPr>
          <a:xfrm>
            <a:off x="1799651" y="826259"/>
            <a:ext cx="6360289" cy="738664"/>
          </a:xfrm>
          <a:prstGeom prst="rect">
            <a:avLst/>
          </a:prstGeom>
        </p:spPr>
        <p:txBody>
          <a:bodyPr wrap="square">
            <a:spAutoFit/>
          </a:bodyPr>
          <a:lstStyle/>
          <a:p>
            <a:r>
              <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rPr>
              <a:t>Most of the current customer bunch does have housing loan with the bank and looks like customers that do not have housing loan with the bank are more likely to subscribe for term deposit.</a:t>
            </a:r>
            <a:endParaRPr lang="en-US" sz="1400" dirty="0">
              <a:solidFill>
                <a:schemeClr val="bg1"/>
              </a:solidFill>
            </a:endParaRPr>
          </a:p>
        </p:txBody>
      </p:sp>
      <p:pic>
        <p:nvPicPr>
          <p:cNvPr id="6" name="Audio 5">
            <a:hlinkClick r:id="" action="ppaction://media"/>
            <a:extLst>
              <a:ext uri="{FF2B5EF4-FFF2-40B4-BE49-F238E27FC236}">
                <a16:creationId xmlns:a16="http://schemas.microsoft.com/office/drawing/2014/main" id="{F3910AD6-F26A-4987-B6F1-56F162E3FCE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94742877"/>
      </p:ext>
    </p:extLst>
  </p:cSld>
  <p:clrMapOvr>
    <a:masterClrMapping/>
  </p:clrMapOvr>
  <mc:AlternateContent xmlns:mc="http://schemas.openxmlformats.org/markup-compatibility/2006" xmlns:p14="http://schemas.microsoft.com/office/powerpoint/2010/main">
    <mc:Choice Requires="p14">
      <p:transition spd="slow" p14:dur="2000" advTm="35564"/>
    </mc:Choice>
    <mc:Fallback xmlns="">
      <p:transition spd="slow" advTm="35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0" name="Group 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1" name="Group 1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50" name="Rectangle 49">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710947" cy="5289551"/>
            <a:chOff x="0" y="-1"/>
            <a:chExt cx="2281238" cy="5289551"/>
          </a:xfrm>
        </p:grpSpPr>
        <p:sp>
          <p:nvSpPr>
            <p:cNvPr id="53" name="Rectangle 52">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4"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Rectangle 55">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7"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88"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8760" y="808057"/>
            <a:ext cx="7028021"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671775E-7BE1-4237-BFAC-7A41DFF81AE7}"/>
              </a:ext>
            </a:extLst>
          </p:cNvPr>
          <p:cNvPicPr>
            <a:picLocks noChangeAspect="1"/>
          </p:cNvPicPr>
          <p:nvPr/>
        </p:nvPicPr>
        <p:blipFill>
          <a:blip r:embed="rId6"/>
          <a:stretch>
            <a:fillRect/>
          </a:stretch>
        </p:blipFill>
        <p:spPr>
          <a:xfrm>
            <a:off x="1598056" y="1865313"/>
            <a:ext cx="6542675" cy="4072817"/>
          </a:xfrm>
          <a:prstGeom prst="rect">
            <a:avLst/>
          </a:prstGeom>
        </p:spPr>
      </p:pic>
      <p:sp>
        <p:nvSpPr>
          <p:cNvPr id="87" name="Rectangle 86">
            <a:extLst>
              <a:ext uri="{FF2B5EF4-FFF2-40B4-BE49-F238E27FC236}">
                <a16:creationId xmlns:a16="http://schemas.microsoft.com/office/drawing/2014/main" id="{F02371F3-1DE2-4E46-991C-3E2A34D07B08}"/>
              </a:ext>
            </a:extLst>
          </p:cNvPr>
          <p:cNvSpPr/>
          <p:nvPr/>
        </p:nvSpPr>
        <p:spPr>
          <a:xfrm>
            <a:off x="1831428" y="998537"/>
            <a:ext cx="6283862" cy="738664"/>
          </a:xfrm>
          <a:prstGeom prst="rect">
            <a:avLst/>
          </a:prstGeom>
        </p:spPr>
        <p:txBody>
          <a:bodyPr wrap="square">
            <a:spAutoFit/>
          </a:bodyPr>
          <a:lstStyle/>
          <a:p>
            <a:r>
              <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rPr>
              <a:t>Most of the current customer bunch does not have personal loan with the bank and looks like customers that do not have personal loan with the bank are more likely to subscribe for term deposit.</a:t>
            </a:r>
            <a:endParaRPr lang="en-US" sz="1400" dirty="0">
              <a:solidFill>
                <a:schemeClr val="bg1"/>
              </a:solidFill>
            </a:endParaRPr>
          </a:p>
        </p:txBody>
      </p:sp>
      <p:pic>
        <p:nvPicPr>
          <p:cNvPr id="5" name="Audio 4">
            <a:hlinkClick r:id="" action="ppaction://media"/>
            <a:extLst>
              <a:ext uri="{FF2B5EF4-FFF2-40B4-BE49-F238E27FC236}">
                <a16:creationId xmlns:a16="http://schemas.microsoft.com/office/drawing/2014/main" id="{74B394BA-1665-41D5-AB80-8898476725E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3218360729"/>
      </p:ext>
    </p:extLst>
  </p:cSld>
  <p:clrMapOvr>
    <a:masterClrMapping/>
  </p:clrMapOvr>
  <mc:AlternateContent xmlns:mc="http://schemas.openxmlformats.org/markup-compatibility/2006" xmlns:p14="http://schemas.microsoft.com/office/powerpoint/2010/main">
    <mc:Choice Requires="p14">
      <p:transition spd="slow" p14:dur="2000" advTm="12275"/>
    </mc:Choice>
    <mc:Fallback xmlns="">
      <p:transition spd="slow" advTm="12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0" name="Group 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1" name="Group 1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50" name="Rectangle 49">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710947" cy="5289551"/>
            <a:chOff x="0" y="-1"/>
            <a:chExt cx="2281238" cy="5289551"/>
          </a:xfrm>
        </p:grpSpPr>
        <p:sp>
          <p:nvSpPr>
            <p:cNvPr id="53" name="Rectangle 52">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4"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Rectangle 55">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7"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88"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8760" y="808057"/>
            <a:ext cx="7028021"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6FDEF6E-55F3-4D45-8FC2-B0C4346E7F3E}"/>
              </a:ext>
            </a:extLst>
          </p:cNvPr>
          <p:cNvPicPr>
            <a:picLocks noChangeAspect="1"/>
          </p:cNvPicPr>
          <p:nvPr/>
        </p:nvPicPr>
        <p:blipFill>
          <a:blip r:embed="rId6"/>
          <a:stretch>
            <a:fillRect/>
          </a:stretch>
        </p:blipFill>
        <p:spPr>
          <a:xfrm>
            <a:off x="1750059" y="1290705"/>
            <a:ext cx="6542675" cy="4269098"/>
          </a:xfrm>
          <a:prstGeom prst="rect">
            <a:avLst/>
          </a:prstGeom>
        </p:spPr>
      </p:pic>
      <p:pic>
        <p:nvPicPr>
          <p:cNvPr id="6" name="Audio 5">
            <a:hlinkClick r:id="" action="ppaction://media"/>
            <a:extLst>
              <a:ext uri="{FF2B5EF4-FFF2-40B4-BE49-F238E27FC236}">
                <a16:creationId xmlns:a16="http://schemas.microsoft.com/office/drawing/2014/main" id="{80C9D8BD-7196-43D3-9530-FC18DA8787B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2867465933"/>
      </p:ext>
    </p:extLst>
  </p:cSld>
  <p:clrMapOvr>
    <a:masterClrMapping/>
  </p:clrMapOvr>
  <mc:AlternateContent xmlns:mc="http://schemas.openxmlformats.org/markup-compatibility/2006" xmlns:p14="http://schemas.microsoft.com/office/powerpoint/2010/main">
    <mc:Choice Requires="p14">
      <p:transition spd="slow" p14:dur="2000" advTm="28674"/>
    </mc:Choice>
    <mc:Fallback xmlns="">
      <p:transition spd="slow" advTm="28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0" name="Group 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1" name="Group 1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50" name="Rectangle 49">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710947" cy="5289551"/>
            <a:chOff x="0" y="-1"/>
            <a:chExt cx="2281238" cy="5289551"/>
          </a:xfrm>
        </p:grpSpPr>
        <p:sp>
          <p:nvSpPr>
            <p:cNvPr id="53" name="Rectangle 52">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4"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Rectangle 55">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7"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88"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8760" y="808057"/>
            <a:ext cx="7028021"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52492F5-5E56-4374-9801-FCB13EB26B41}"/>
              </a:ext>
            </a:extLst>
          </p:cNvPr>
          <p:cNvPicPr>
            <a:picLocks noChangeAspect="1"/>
          </p:cNvPicPr>
          <p:nvPr/>
        </p:nvPicPr>
        <p:blipFill>
          <a:blip r:embed="rId6"/>
          <a:stretch>
            <a:fillRect/>
          </a:stretch>
        </p:blipFill>
        <p:spPr>
          <a:xfrm>
            <a:off x="1750059" y="1372490"/>
            <a:ext cx="6542675" cy="4105529"/>
          </a:xfrm>
          <a:prstGeom prst="rect">
            <a:avLst/>
          </a:prstGeom>
        </p:spPr>
      </p:pic>
      <p:pic>
        <p:nvPicPr>
          <p:cNvPr id="3" name="Audio 2">
            <a:hlinkClick r:id="" action="ppaction://media"/>
            <a:extLst>
              <a:ext uri="{FF2B5EF4-FFF2-40B4-BE49-F238E27FC236}">
                <a16:creationId xmlns:a16="http://schemas.microsoft.com/office/drawing/2014/main" id="{23C1AEF0-8618-4E39-8420-0EDAD17047F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994220933"/>
      </p:ext>
    </p:extLst>
  </p:cSld>
  <p:clrMapOvr>
    <a:masterClrMapping/>
  </p:clrMapOvr>
  <mc:AlternateContent xmlns:mc="http://schemas.openxmlformats.org/markup-compatibility/2006" xmlns:p14="http://schemas.microsoft.com/office/powerpoint/2010/main">
    <mc:Choice Requires="p14">
      <p:transition spd="slow" p14:dur="2000" advTm="16685"/>
    </mc:Choice>
    <mc:Fallback xmlns="">
      <p:transition spd="slow" advTm="16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0" name="Group 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1" name="Group 1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50" name="Rectangle 49">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710947" cy="5289551"/>
            <a:chOff x="0" y="-1"/>
            <a:chExt cx="2281238" cy="5289551"/>
          </a:xfrm>
        </p:grpSpPr>
        <p:sp>
          <p:nvSpPr>
            <p:cNvPr id="53" name="Rectangle 52">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4"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Rectangle 55">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7"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88"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8760" y="808057"/>
            <a:ext cx="7028021"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screenshot&#10;&#10;Description automatically generated">
            <a:extLst>
              <a:ext uri="{FF2B5EF4-FFF2-40B4-BE49-F238E27FC236}">
                <a16:creationId xmlns:a16="http://schemas.microsoft.com/office/drawing/2014/main" id="{D478EB07-3301-4537-AA57-47688E2EDB8F}"/>
              </a:ext>
            </a:extLst>
          </p:cNvPr>
          <p:cNvPicPr>
            <a:picLocks noChangeAspect="1"/>
          </p:cNvPicPr>
          <p:nvPr/>
        </p:nvPicPr>
        <p:blipFill>
          <a:blip r:embed="rId6"/>
          <a:stretch>
            <a:fillRect/>
          </a:stretch>
        </p:blipFill>
        <p:spPr>
          <a:xfrm>
            <a:off x="1750059" y="1446096"/>
            <a:ext cx="6542675" cy="3958316"/>
          </a:xfrm>
          <a:prstGeom prst="rect">
            <a:avLst/>
          </a:prstGeom>
        </p:spPr>
      </p:pic>
      <p:pic>
        <p:nvPicPr>
          <p:cNvPr id="3" name="Audio 2">
            <a:hlinkClick r:id="" action="ppaction://media"/>
            <a:extLst>
              <a:ext uri="{FF2B5EF4-FFF2-40B4-BE49-F238E27FC236}">
                <a16:creationId xmlns:a16="http://schemas.microsoft.com/office/drawing/2014/main" id="{1699BE4D-1EE0-4B87-8742-EB7DCE60AA4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3785112465"/>
      </p:ext>
    </p:extLst>
  </p:cSld>
  <p:clrMapOvr>
    <a:masterClrMapping/>
  </p:clrMapOvr>
  <mc:AlternateContent xmlns:mc="http://schemas.openxmlformats.org/markup-compatibility/2006" xmlns:p14="http://schemas.microsoft.com/office/powerpoint/2010/main">
    <mc:Choice Requires="p14">
      <p:transition spd="slow" p14:dur="2000" advTm="11894"/>
    </mc:Choice>
    <mc:Fallback xmlns="">
      <p:transition spd="slow" advTm="11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7"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59" name="Group 5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60" name="Group 5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61" name="Group 6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6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00" name="Rectangle 99">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710947" cy="5289551"/>
            <a:chOff x="0" y="-1"/>
            <a:chExt cx="2281238" cy="5289551"/>
          </a:xfrm>
        </p:grpSpPr>
        <p:sp>
          <p:nvSpPr>
            <p:cNvPr id="103" name="Rectangle 102">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4"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Rectangle 105">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7"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138"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8760" y="808057"/>
            <a:ext cx="7028021"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social media post&#10;&#10;Description automatically generated">
            <a:extLst>
              <a:ext uri="{FF2B5EF4-FFF2-40B4-BE49-F238E27FC236}">
                <a16:creationId xmlns:a16="http://schemas.microsoft.com/office/drawing/2014/main" id="{ACF4039D-C1A9-4F76-87AF-DACCB21E4E04}"/>
              </a:ext>
            </a:extLst>
          </p:cNvPr>
          <p:cNvPicPr>
            <a:picLocks noChangeAspect="1"/>
          </p:cNvPicPr>
          <p:nvPr/>
        </p:nvPicPr>
        <p:blipFill>
          <a:blip r:embed="rId6"/>
          <a:stretch>
            <a:fillRect/>
          </a:stretch>
        </p:blipFill>
        <p:spPr>
          <a:xfrm>
            <a:off x="1751432" y="2585021"/>
            <a:ext cx="6542675" cy="2617070"/>
          </a:xfrm>
          <a:prstGeom prst="rect">
            <a:avLst/>
          </a:prstGeom>
        </p:spPr>
      </p:pic>
      <p:sp>
        <p:nvSpPr>
          <p:cNvPr id="3" name="Rectangle 2">
            <a:extLst>
              <a:ext uri="{FF2B5EF4-FFF2-40B4-BE49-F238E27FC236}">
                <a16:creationId xmlns:a16="http://schemas.microsoft.com/office/drawing/2014/main" id="{9399FF36-E597-42AC-9100-D057F4E039D4}"/>
              </a:ext>
            </a:extLst>
          </p:cNvPr>
          <p:cNvSpPr/>
          <p:nvPr/>
        </p:nvSpPr>
        <p:spPr>
          <a:xfrm>
            <a:off x="2088606" y="1279048"/>
            <a:ext cx="6080262" cy="738664"/>
          </a:xfrm>
          <a:prstGeom prst="rect">
            <a:avLst/>
          </a:prstGeom>
        </p:spPr>
        <p:txBody>
          <a:bodyPr wrap="square">
            <a:spAutoFit/>
          </a:bodyPr>
          <a:lstStyle/>
          <a:p>
            <a:r>
              <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rPr>
              <a:t>Balance distribution of the banks current customers is highly skewed with long tail towards higher end of the scale.  We can infer that most of the current customers maintain less than 10,000 balance. </a:t>
            </a:r>
            <a:endParaRPr lang="en-US" sz="1400" dirty="0">
              <a:solidFill>
                <a:schemeClr val="bg1"/>
              </a:solidFill>
            </a:endParaRPr>
          </a:p>
        </p:txBody>
      </p:sp>
      <p:pic>
        <p:nvPicPr>
          <p:cNvPr id="5" name="Audio 4">
            <a:hlinkClick r:id="" action="ppaction://media"/>
            <a:extLst>
              <a:ext uri="{FF2B5EF4-FFF2-40B4-BE49-F238E27FC236}">
                <a16:creationId xmlns:a16="http://schemas.microsoft.com/office/drawing/2014/main" id="{8585ECB0-F3A9-4A21-B920-1E2AF6A6708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3626780425"/>
      </p:ext>
    </p:extLst>
  </p:cSld>
  <p:clrMapOvr>
    <a:masterClrMapping/>
  </p:clrMapOvr>
  <mc:AlternateContent xmlns:mc="http://schemas.openxmlformats.org/markup-compatibility/2006" xmlns:p14="http://schemas.microsoft.com/office/powerpoint/2010/main">
    <mc:Choice Requires="p14">
      <p:transition spd="slow" p14:dur="2000" advTm="26010"/>
    </mc:Choice>
    <mc:Fallback xmlns="">
      <p:transition spd="slow" advTm="26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9"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1" name="Group 120">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22" name="Group 121">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90"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91"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2"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3"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4"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5"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6"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7"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8"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9"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0"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1"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02"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3"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4"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5"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6"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07"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8"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9"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0"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1"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2"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3"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4"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5"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6"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23" name="Group 122">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4"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4"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5"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6"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7"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8"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9"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218" name="Rectangle 217">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0" name="Group 219">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710947" cy="5289551"/>
            <a:chOff x="0" y="-1"/>
            <a:chExt cx="2281238" cy="5289551"/>
          </a:xfrm>
        </p:grpSpPr>
        <p:sp>
          <p:nvSpPr>
            <p:cNvPr id="221" name="Rectangle 220">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22"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3"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4" name="Rectangle 223">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25"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6"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7"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8"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9"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0"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1"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2"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3"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4"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5"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6"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7"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8"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9"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0"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1"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2"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3"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4"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5"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6"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7"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8"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9"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0"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1"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2"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3"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4"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56"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8760" y="808057"/>
            <a:ext cx="7028021"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A580E31-BAF5-4402-8AB7-BCF182FE4AE0}"/>
              </a:ext>
            </a:extLst>
          </p:cNvPr>
          <p:cNvSpPr/>
          <p:nvPr/>
        </p:nvSpPr>
        <p:spPr>
          <a:xfrm>
            <a:off x="1898098" y="1207790"/>
            <a:ext cx="6327921" cy="954107"/>
          </a:xfrm>
          <a:prstGeom prst="rect">
            <a:avLst/>
          </a:prstGeom>
        </p:spPr>
        <p:txBody>
          <a:bodyPr wrap="square">
            <a:spAutoFit/>
          </a:bodyPr>
          <a:lstStyle/>
          <a:p>
            <a:r>
              <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rPr>
              <a:t>Most of the current customers have spoken for less than 500 seconds during the last call campaign. Which means, the campaign representatives on average must spend less than 10 minutes, to get to know either the customer is interested or not in subscribing to term deposit program. </a:t>
            </a:r>
            <a:endParaRPr lang="en-US" sz="1400" dirty="0">
              <a:solidFill>
                <a:schemeClr val="bg1"/>
              </a:solidFill>
            </a:endParaRPr>
          </a:p>
        </p:txBody>
      </p:sp>
      <p:pic>
        <p:nvPicPr>
          <p:cNvPr id="4" name="Picture 3">
            <a:extLst>
              <a:ext uri="{FF2B5EF4-FFF2-40B4-BE49-F238E27FC236}">
                <a16:creationId xmlns:a16="http://schemas.microsoft.com/office/drawing/2014/main" id="{8E685873-D4D1-46E2-AC4B-25055CF267C1}"/>
              </a:ext>
            </a:extLst>
          </p:cNvPr>
          <p:cNvPicPr>
            <a:picLocks noChangeAspect="1"/>
          </p:cNvPicPr>
          <p:nvPr/>
        </p:nvPicPr>
        <p:blipFill>
          <a:blip r:embed="rId6"/>
          <a:stretch>
            <a:fillRect/>
          </a:stretch>
        </p:blipFill>
        <p:spPr>
          <a:xfrm>
            <a:off x="1710946" y="2611959"/>
            <a:ext cx="6526329" cy="2893999"/>
          </a:xfrm>
          <a:prstGeom prst="rect">
            <a:avLst/>
          </a:prstGeom>
        </p:spPr>
      </p:pic>
      <p:pic>
        <p:nvPicPr>
          <p:cNvPr id="7" name="Audio 6">
            <a:hlinkClick r:id="" action="ppaction://media"/>
            <a:extLst>
              <a:ext uri="{FF2B5EF4-FFF2-40B4-BE49-F238E27FC236}">
                <a16:creationId xmlns:a16="http://schemas.microsoft.com/office/drawing/2014/main" id="{AABD3826-ED3D-481C-855C-590285A7092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56905598"/>
      </p:ext>
    </p:extLst>
  </p:cSld>
  <p:clrMapOvr>
    <a:masterClrMapping/>
  </p:clrMapOvr>
  <mc:AlternateContent xmlns:mc="http://schemas.openxmlformats.org/markup-compatibility/2006" xmlns:p14="http://schemas.microsoft.com/office/powerpoint/2010/main">
    <mc:Choice Requires="p14">
      <p:transition spd="slow" p14:dur="2000" advTm="37361"/>
    </mc:Choice>
    <mc:Fallback xmlns="">
      <p:transition spd="slow" advTm="37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7DDF24-FCAA-468E-8F4B-EF41B972EA98}"/>
              </a:ext>
            </a:extLst>
          </p:cNvPr>
          <p:cNvSpPr txBox="1"/>
          <p:nvPr/>
        </p:nvSpPr>
        <p:spPr>
          <a:xfrm>
            <a:off x="385075" y="2468452"/>
            <a:ext cx="7642820" cy="1137363"/>
          </a:xfrm>
          <a:prstGeom prst="rect">
            <a:avLst/>
          </a:prstGeom>
          <a:noFill/>
        </p:spPr>
        <p:txBody>
          <a:bodyPr wrap="square" rtlCol="0">
            <a:spAutoFit/>
          </a:bodyPr>
          <a:lstStyle/>
          <a:p>
            <a:pPr marL="457200" algn="ctr">
              <a:lnSpc>
                <a:spcPct val="107000"/>
              </a:lnSpc>
              <a:spcAft>
                <a:spcPts val="800"/>
              </a:spcAft>
            </a:pPr>
            <a:r>
              <a:rPr lang="en-US" sz="3200" b="1" u="sng" dirty="0">
                <a:latin typeface="Calibri" panose="020F0502020204030204" pitchFamily="34" charset="0"/>
                <a:cs typeface="Times New Roman" panose="02020603050405020304" pitchFamily="18" charset="0"/>
              </a:rPr>
              <a:t>Feature Selection</a:t>
            </a:r>
          </a:p>
          <a:p>
            <a:endParaRPr lang="en-US" sz="1350" dirty="0"/>
          </a:p>
          <a:p>
            <a:endParaRPr lang="en-US" sz="1350" dirty="0"/>
          </a:p>
        </p:txBody>
      </p:sp>
      <p:pic>
        <p:nvPicPr>
          <p:cNvPr id="3" name="Audio 2">
            <a:hlinkClick r:id="" action="ppaction://media"/>
            <a:extLst>
              <a:ext uri="{FF2B5EF4-FFF2-40B4-BE49-F238E27FC236}">
                <a16:creationId xmlns:a16="http://schemas.microsoft.com/office/drawing/2014/main" id="{26DFF458-9532-4EC6-8A51-6A072CA91E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1417015669"/>
      </p:ext>
    </p:extLst>
  </p:cSld>
  <p:clrMapOvr>
    <a:masterClrMapping/>
  </p:clrMapOvr>
  <mc:AlternateContent xmlns:mc="http://schemas.openxmlformats.org/markup-compatibility/2006" xmlns:p14="http://schemas.microsoft.com/office/powerpoint/2010/main">
    <mc:Choice Requires="p14">
      <p:transition spd="slow" p14:dur="2000" advTm="6564"/>
    </mc:Choice>
    <mc:Fallback xmlns="">
      <p:transition spd="slow" advTm="6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77DFE3-0D2A-4395-AECB-25FB33A1E4C1}"/>
              </a:ext>
            </a:extLst>
          </p:cNvPr>
          <p:cNvSpPr/>
          <p:nvPr/>
        </p:nvSpPr>
        <p:spPr>
          <a:xfrm>
            <a:off x="1156787" y="271691"/>
            <a:ext cx="7296067" cy="5703484"/>
          </a:xfrm>
          <a:prstGeom prst="rect">
            <a:avLst/>
          </a:prstGeom>
        </p:spPr>
        <p:txBody>
          <a:bodyPr wrap="square">
            <a:spAutoFit/>
          </a:bodyPr>
          <a:lstStyle/>
          <a:p>
            <a:pPr>
              <a:lnSpc>
                <a:spcPct val="107000"/>
              </a:lnSpc>
              <a:spcAft>
                <a:spcPts val="600"/>
              </a:spcAft>
            </a:pPr>
            <a:r>
              <a:rPr lang="en-US" b="1" dirty="0">
                <a:latin typeface="Calibri" panose="020F0502020204030204" pitchFamily="34" charset="0"/>
                <a:ea typeface="Calibri" panose="020F0502020204030204" pitchFamily="34" charset="0"/>
                <a:cs typeface="Times New Roman" panose="02020603050405020304" pitchFamily="18" charset="0"/>
              </a:rPr>
              <a:t>Business Understanding:</a:t>
            </a:r>
            <a:r>
              <a:rPr lang="en-US"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600"/>
              </a:spcAft>
            </a:pPr>
            <a:endParaRPr lang="en-US" sz="1350" dirty="0">
              <a:latin typeface="Calibri" panose="020F0502020204030204" pitchFamily="34" charset="0"/>
              <a:cs typeface="Times New Roman" panose="02020603050405020304" pitchFamily="18" charset="0"/>
            </a:endParaRPr>
          </a:p>
          <a:p>
            <a:pPr>
              <a:lnSpc>
                <a:spcPct val="107000"/>
              </a:lnSpc>
              <a:spcAft>
                <a:spcPts val="600"/>
              </a:spcAft>
            </a:pPr>
            <a:r>
              <a:rPr lang="en-US" sz="1400" dirty="0"/>
              <a:t>We all know that, the best way to grow a business is by retaining existing customers and then acquire new customers. That’s why most of the companies give importance to retain existing customers and increase their presence by cross selling other products to them.</a:t>
            </a:r>
          </a:p>
          <a:p>
            <a:pPr>
              <a:lnSpc>
                <a:spcPct val="107000"/>
              </a:lnSpc>
              <a:spcAft>
                <a:spcPts val="600"/>
              </a:spcAft>
            </a:pPr>
            <a:r>
              <a:rPr lang="en-US" sz="1400" dirty="0"/>
              <a:t>The business objective of this project is to analyze the success rate in customer retention through direct campaign marketing by a Portuguese Bank for which this data set pertains to. It is important to find what parameters define the outcome of the direct campaign and what parameters are a must for a positive outcome leading to a subscription. In order to increase the chance of their success, if a bank can predict who are the customers that are most likely to subscribe for their new program (here the program is term deposit).</a:t>
            </a:r>
          </a:p>
          <a:p>
            <a:pPr>
              <a:lnSpc>
                <a:spcPct val="107000"/>
              </a:lnSpc>
              <a:spcAft>
                <a:spcPts val="600"/>
              </a:spcAft>
            </a:pPr>
            <a:endParaRPr lang="en-US" sz="1350" dirty="0"/>
          </a:p>
          <a:p>
            <a:r>
              <a:rPr lang="en-US" b="1" dirty="0"/>
              <a:t>Business Goal: </a:t>
            </a:r>
            <a:endParaRPr lang="en-US" dirty="0"/>
          </a:p>
          <a:p>
            <a:pPr>
              <a:lnSpc>
                <a:spcPct val="107000"/>
              </a:lnSpc>
              <a:spcAft>
                <a:spcPts val="600"/>
              </a:spcAft>
            </a:pPr>
            <a:r>
              <a:rPr lang="en-US" sz="1400" dirty="0"/>
              <a:t>In terms of modelling perspective, the business goal is to define a predictive model involving binary classification of customers into 2 categories – </a:t>
            </a:r>
          </a:p>
          <a:p>
            <a:pPr>
              <a:lnSpc>
                <a:spcPct val="107000"/>
              </a:lnSpc>
              <a:spcAft>
                <a:spcPts val="600"/>
              </a:spcAft>
            </a:pPr>
            <a:r>
              <a:rPr lang="en-US" sz="1400" dirty="0"/>
              <a:t>1) Customers that might open term deposit account with the bank after the campaign.</a:t>
            </a:r>
          </a:p>
          <a:p>
            <a:pPr>
              <a:lnSpc>
                <a:spcPct val="107000"/>
              </a:lnSpc>
              <a:spcAft>
                <a:spcPts val="600"/>
              </a:spcAft>
            </a:pPr>
            <a:r>
              <a:rPr lang="en-US" sz="1400" dirty="0"/>
              <a:t>2) Customers that will not open term deposit account with the bank.</a:t>
            </a:r>
          </a:p>
          <a:p>
            <a:pPr>
              <a:lnSpc>
                <a:spcPct val="107000"/>
              </a:lnSpc>
              <a:spcAft>
                <a:spcPts val="600"/>
              </a:spcAft>
            </a:pPr>
            <a:r>
              <a:rPr lang="en-US" sz="1400" dirty="0"/>
              <a:t>This classification really helps banks to identify the customers that they can concentrate their campaigning resources on such that it gives them maximum chance to succeed in their campaign resulting in more term deposit accounts (indirectly increasing their program’s success rate).</a:t>
            </a:r>
          </a:p>
          <a:p>
            <a:pPr>
              <a:lnSpc>
                <a:spcPct val="107000"/>
              </a:lnSpc>
              <a:spcAft>
                <a:spcPts val="600"/>
              </a:spcAft>
            </a:pPr>
            <a:r>
              <a:rPr lang="en-US" sz="1350" b="1" dirty="0">
                <a:latin typeface="Calibri" panose="020F0502020204030204" pitchFamily="34" charset="0"/>
                <a:cs typeface="Times New Roman" panose="02020603050405020304" pitchFamily="18" charset="0"/>
              </a:rPr>
              <a:t>	</a:t>
            </a:r>
            <a:endParaRPr lang="en-US" sz="135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Audio 16">
            <a:hlinkClick r:id="" action="ppaction://media"/>
            <a:extLst>
              <a:ext uri="{FF2B5EF4-FFF2-40B4-BE49-F238E27FC236}">
                <a16:creationId xmlns:a16="http://schemas.microsoft.com/office/drawing/2014/main" id="{E346A8FC-180A-4FE7-8AB1-2826792F72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1759496907"/>
      </p:ext>
    </p:extLst>
  </p:cSld>
  <p:clrMapOvr>
    <a:masterClrMapping/>
  </p:clrMapOvr>
  <mc:AlternateContent xmlns:mc="http://schemas.openxmlformats.org/markup-compatibility/2006" xmlns:p14="http://schemas.microsoft.com/office/powerpoint/2010/main">
    <mc:Choice Requires="p14">
      <p:transition spd="slow" p14:dur="2000" advTm="127090"/>
    </mc:Choice>
    <mc:Fallback xmlns="">
      <p:transition spd="slow" advTm="127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B882E441-FBBB-4BE0-AD21-E7ADF5F6A4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2A9CFA7-7B9A-4AD7-AB70-C7667C5948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2" name="Group 11">
              <a:extLst>
                <a:ext uri="{FF2B5EF4-FFF2-40B4-BE49-F238E27FC236}">
                  <a16:creationId xmlns:a16="http://schemas.microsoft.com/office/drawing/2014/main" id="{02D181EE-0684-4FB2-A7D1-87DC0D9E374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 name="Rectangle 5">
                <a:extLst>
                  <a:ext uri="{FF2B5EF4-FFF2-40B4-BE49-F238E27FC236}">
                    <a16:creationId xmlns:a16="http://schemas.microsoft.com/office/drawing/2014/main" id="{65F0E1C9-0581-49F0-9914-4BA9274E9FD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id="{921A05EA-3A7D-47C1-AFB8-55355BA872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7">
                <a:extLst>
                  <a:ext uri="{FF2B5EF4-FFF2-40B4-BE49-F238E27FC236}">
                    <a16:creationId xmlns:a16="http://schemas.microsoft.com/office/drawing/2014/main" id="{09782112-2D7D-4B3E-A1F0-A1C3819AD8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8">
                <a:extLst>
                  <a:ext uri="{FF2B5EF4-FFF2-40B4-BE49-F238E27FC236}">
                    <a16:creationId xmlns:a16="http://schemas.microsoft.com/office/drawing/2014/main" id="{4F9C8459-423F-4B2B-ADBE-439B861060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9">
                <a:extLst>
                  <a:ext uri="{FF2B5EF4-FFF2-40B4-BE49-F238E27FC236}">
                    <a16:creationId xmlns:a16="http://schemas.microsoft.com/office/drawing/2014/main" id="{286C3962-CCDF-4801-824A-25618CC479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0">
                <a:extLst>
                  <a:ext uri="{FF2B5EF4-FFF2-40B4-BE49-F238E27FC236}">
                    <a16:creationId xmlns:a16="http://schemas.microsoft.com/office/drawing/2014/main" id="{D640D23A-5BDE-4714-8681-936AAC574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1">
                <a:extLst>
                  <a:ext uri="{FF2B5EF4-FFF2-40B4-BE49-F238E27FC236}">
                    <a16:creationId xmlns:a16="http://schemas.microsoft.com/office/drawing/2014/main" id="{4F8E92AC-B601-4317-B46F-8ED054DBD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2">
                <a:extLst>
                  <a:ext uri="{FF2B5EF4-FFF2-40B4-BE49-F238E27FC236}">
                    <a16:creationId xmlns:a16="http://schemas.microsoft.com/office/drawing/2014/main" id="{0CF7AD71-F8E9-4F13-BBB9-8D3856C982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13">
                <a:extLst>
                  <a:ext uri="{FF2B5EF4-FFF2-40B4-BE49-F238E27FC236}">
                    <a16:creationId xmlns:a16="http://schemas.microsoft.com/office/drawing/2014/main" id="{32F7368C-4F04-45C5-8243-9E26D8DB11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id="{335A85BC-6E54-4DE0-BB0C-A54BADF221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5">
                <a:extLst>
                  <a:ext uri="{FF2B5EF4-FFF2-40B4-BE49-F238E27FC236}">
                    <a16:creationId xmlns:a16="http://schemas.microsoft.com/office/drawing/2014/main" id="{E7DFA615-C86D-46F3-9A2D-A66EC25C8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Line 16">
                <a:extLst>
                  <a:ext uri="{FF2B5EF4-FFF2-40B4-BE49-F238E27FC236}">
                    <a16:creationId xmlns:a16="http://schemas.microsoft.com/office/drawing/2014/main" id="{8C9054DF-8242-4F51-AA1F-2C3E578934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C8597469-1168-4794-BA2D-5D8BDAA79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id="{0A19C83D-19FF-4041-B0F8-EB49ABD67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id="{A2794D14-45AE-4C56-893E-1618DE365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id="{5B5CB3C0-3FEC-445D-9AE7-B76DC83184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21">
                <a:extLst>
                  <a:ext uri="{FF2B5EF4-FFF2-40B4-BE49-F238E27FC236}">
                    <a16:creationId xmlns:a16="http://schemas.microsoft.com/office/drawing/2014/main" id="{EF87049D-247B-4090-A5FD-72596A49C9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22">
                <a:extLst>
                  <a:ext uri="{FF2B5EF4-FFF2-40B4-BE49-F238E27FC236}">
                    <a16:creationId xmlns:a16="http://schemas.microsoft.com/office/drawing/2014/main" id="{1D048CEC-518F-4BCB-A350-C0B610161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id="{AA6F6866-13D5-468C-84DE-36A4F41BE7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4">
                <a:extLst>
                  <a:ext uri="{FF2B5EF4-FFF2-40B4-BE49-F238E27FC236}">
                    <a16:creationId xmlns:a16="http://schemas.microsoft.com/office/drawing/2014/main" id="{41E0D740-4AD8-417B-873E-ADFE6632E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id="{193D799E-85C6-4E13-94FB-1B1629A17C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id="{F60165E1-F8F1-4814-B0D9-A1806CE34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id="{1289F749-6039-4BA9-A27C-DDEA97BAF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id="{E81B336E-CA05-40DD-A252-78B1426565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29">
                <a:extLst>
                  <a:ext uri="{FF2B5EF4-FFF2-40B4-BE49-F238E27FC236}">
                    <a16:creationId xmlns:a16="http://schemas.microsoft.com/office/drawing/2014/main" id="{27CEA681-1510-4213-A605-0A250A7486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30">
                <a:extLst>
                  <a:ext uri="{FF2B5EF4-FFF2-40B4-BE49-F238E27FC236}">
                    <a16:creationId xmlns:a16="http://schemas.microsoft.com/office/drawing/2014/main" id="{99A7CF31-4EC7-47B7-9A6B-95A0CFC79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31">
                <a:extLst>
                  <a:ext uri="{FF2B5EF4-FFF2-40B4-BE49-F238E27FC236}">
                    <a16:creationId xmlns:a16="http://schemas.microsoft.com/office/drawing/2014/main" id="{733E9F48-DD20-413A-A03E-7C7EF1EFC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3" name="Group 12">
              <a:extLst>
                <a:ext uri="{FF2B5EF4-FFF2-40B4-BE49-F238E27FC236}">
                  <a16:creationId xmlns:a16="http://schemas.microsoft.com/office/drawing/2014/main" id="{9AC11C72-708D-4226-83D9-8465847864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 name="Freeform 32">
                <a:extLst>
                  <a:ext uri="{FF2B5EF4-FFF2-40B4-BE49-F238E27FC236}">
                    <a16:creationId xmlns:a16="http://schemas.microsoft.com/office/drawing/2014/main" id="{A3BDCBC2-F3C9-4322-A19F-92D799BA2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3">
                <a:extLst>
                  <a:ext uri="{FF2B5EF4-FFF2-40B4-BE49-F238E27FC236}">
                    <a16:creationId xmlns:a16="http://schemas.microsoft.com/office/drawing/2014/main" id="{D6499DC4-58DE-4F54-8244-418F53503E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4">
                <a:extLst>
                  <a:ext uri="{FF2B5EF4-FFF2-40B4-BE49-F238E27FC236}">
                    <a16:creationId xmlns:a16="http://schemas.microsoft.com/office/drawing/2014/main" id="{FF4F0425-C4EA-4063-86D6-BA8336ECCE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5">
                <a:extLst>
                  <a:ext uri="{FF2B5EF4-FFF2-40B4-BE49-F238E27FC236}">
                    <a16:creationId xmlns:a16="http://schemas.microsoft.com/office/drawing/2014/main" id="{CBF60FB4-6211-4E97-B5B8-32B0997F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6">
                <a:extLst>
                  <a:ext uri="{FF2B5EF4-FFF2-40B4-BE49-F238E27FC236}">
                    <a16:creationId xmlns:a16="http://schemas.microsoft.com/office/drawing/2014/main" id="{21925C84-D56D-4B52-874C-AC2783823C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37">
                <a:extLst>
                  <a:ext uri="{FF2B5EF4-FFF2-40B4-BE49-F238E27FC236}">
                    <a16:creationId xmlns:a16="http://schemas.microsoft.com/office/drawing/2014/main" id="{518070E4-22B7-4742-B08A-1BE99661E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38">
                <a:extLst>
                  <a:ext uri="{FF2B5EF4-FFF2-40B4-BE49-F238E27FC236}">
                    <a16:creationId xmlns:a16="http://schemas.microsoft.com/office/drawing/2014/main" id="{325D21C8-5AC6-464B-B6C7-1347BEF537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39">
                <a:extLst>
                  <a:ext uri="{FF2B5EF4-FFF2-40B4-BE49-F238E27FC236}">
                    <a16:creationId xmlns:a16="http://schemas.microsoft.com/office/drawing/2014/main" id="{A17FB258-8D26-45E8-8E81-50E9C1DF8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40">
                <a:extLst>
                  <a:ext uri="{FF2B5EF4-FFF2-40B4-BE49-F238E27FC236}">
                    <a16:creationId xmlns:a16="http://schemas.microsoft.com/office/drawing/2014/main" id="{1F572CD7-AE60-496C-8D34-233853EFBF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Rectangle 41">
                <a:extLst>
                  <a:ext uri="{FF2B5EF4-FFF2-40B4-BE49-F238E27FC236}">
                    <a16:creationId xmlns:a16="http://schemas.microsoft.com/office/drawing/2014/main" id="{BBFDA56D-E398-47C5-B776-15DD0A9A116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useBgFill="1">
        <p:nvSpPr>
          <p:cNvPr id="52" name="Rectangle 51">
            <a:extLst>
              <a:ext uri="{FF2B5EF4-FFF2-40B4-BE49-F238E27FC236}">
                <a16:creationId xmlns:a16="http://schemas.microsoft.com/office/drawing/2014/main" id="{6D0460B6-9076-4C49-9BB6-E8D95BFF9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A18919FE-8209-4EDB-9032-324A6966AB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710947" cy="5289551"/>
            <a:chOff x="0" y="-1"/>
            <a:chExt cx="2281238" cy="5289551"/>
          </a:xfrm>
        </p:grpSpPr>
        <p:sp>
          <p:nvSpPr>
            <p:cNvPr id="55" name="Rectangle 54">
              <a:extLst>
                <a:ext uri="{FF2B5EF4-FFF2-40B4-BE49-F238E27FC236}">
                  <a16:creationId xmlns:a16="http://schemas.microsoft.com/office/drawing/2014/main" id="{9C5FB100-264B-45AB-9117-EAD922CE1A8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chemeClr val="tx2">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sp>
        <p:sp>
          <p:nvSpPr>
            <p:cNvPr id="56" name="Freeform 6">
              <a:extLst>
                <a:ext uri="{FF2B5EF4-FFF2-40B4-BE49-F238E27FC236}">
                  <a16:creationId xmlns:a16="http://schemas.microsoft.com/office/drawing/2014/main" id="{B33757F5-6841-4A2D-8C2D-CB56E4EB5A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7">
              <a:extLst>
                <a:ext uri="{FF2B5EF4-FFF2-40B4-BE49-F238E27FC236}">
                  <a16:creationId xmlns:a16="http://schemas.microsoft.com/office/drawing/2014/main" id="{FC6141F1-9F53-422A-950F-EE54F397F4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58" name="Rectangle 57">
              <a:extLst>
                <a:ext uri="{FF2B5EF4-FFF2-40B4-BE49-F238E27FC236}">
                  <a16:creationId xmlns:a16="http://schemas.microsoft.com/office/drawing/2014/main" id="{2DFCCA9A-1E0C-4C87-88B8-BDA9B4A4B6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chemeClr val="tx2">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sp>
        <p:sp>
          <p:nvSpPr>
            <p:cNvPr id="59" name="Freeform 9">
              <a:extLst>
                <a:ext uri="{FF2B5EF4-FFF2-40B4-BE49-F238E27FC236}">
                  <a16:creationId xmlns:a16="http://schemas.microsoft.com/office/drawing/2014/main" id="{4E0ADA5D-6616-4E6E-BF17-75DD91E08E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10">
              <a:extLst>
                <a:ext uri="{FF2B5EF4-FFF2-40B4-BE49-F238E27FC236}">
                  <a16:creationId xmlns:a16="http://schemas.microsoft.com/office/drawing/2014/main" id="{BD6F69DE-C61F-4E88-944B-CB90028FC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11">
              <a:extLst>
                <a:ext uri="{FF2B5EF4-FFF2-40B4-BE49-F238E27FC236}">
                  <a16:creationId xmlns:a16="http://schemas.microsoft.com/office/drawing/2014/main" id="{758E0A94-C53F-49B4-AEF2-32EE837830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12">
              <a:extLst>
                <a:ext uri="{FF2B5EF4-FFF2-40B4-BE49-F238E27FC236}">
                  <a16:creationId xmlns:a16="http://schemas.microsoft.com/office/drawing/2014/main" id="{F4FE0679-8840-40BE-A9B2-4C3A6DB33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13">
              <a:extLst>
                <a:ext uri="{FF2B5EF4-FFF2-40B4-BE49-F238E27FC236}">
                  <a16:creationId xmlns:a16="http://schemas.microsoft.com/office/drawing/2014/main" id="{222BE2B3-0C57-42CD-A9CD-C2B3967E8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14">
              <a:extLst>
                <a:ext uri="{FF2B5EF4-FFF2-40B4-BE49-F238E27FC236}">
                  <a16:creationId xmlns:a16="http://schemas.microsoft.com/office/drawing/2014/main" id="{AAE24491-8603-4066-B2CF-09D500ADF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15">
              <a:extLst>
                <a:ext uri="{FF2B5EF4-FFF2-40B4-BE49-F238E27FC236}">
                  <a16:creationId xmlns:a16="http://schemas.microsoft.com/office/drawing/2014/main" id="{F9EDB742-7FB5-417C-84DF-A1BF789BB5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66" name="Freeform 16">
              <a:extLst>
                <a:ext uri="{FF2B5EF4-FFF2-40B4-BE49-F238E27FC236}">
                  <a16:creationId xmlns:a16="http://schemas.microsoft.com/office/drawing/2014/main" id="{979B62F0-D586-4440-B6EA-A53F8834AD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67" name="Freeform 17">
              <a:extLst>
                <a:ext uri="{FF2B5EF4-FFF2-40B4-BE49-F238E27FC236}">
                  <a16:creationId xmlns:a16="http://schemas.microsoft.com/office/drawing/2014/main" id="{5ED8CFEF-17C9-4E71-BFE9-0178AC4BE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68" name="Freeform 18">
              <a:extLst>
                <a:ext uri="{FF2B5EF4-FFF2-40B4-BE49-F238E27FC236}">
                  <a16:creationId xmlns:a16="http://schemas.microsoft.com/office/drawing/2014/main" id="{CBAC0276-6BCD-4F32-BFA9-DF6B7D4974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69" name="Freeform 19">
              <a:extLst>
                <a:ext uri="{FF2B5EF4-FFF2-40B4-BE49-F238E27FC236}">
                  <a16:creationId xmlns:a16="http://schemas.microsoft.com/office/drawing/2014/main" id="{66CA7D93-1C6A-4754-AB26-CA64118E0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70" name="Freeform 20">
              <a:extLst>
                <a:ext uri="{FF2B5EF4-FFF2-40B4-BE49-F238E27FC236}">
                  <a16:creationId xmlns:a16="http://schemas.microsoft.com/office/drawing/2014/main" id="{6CF236AF-AFD0-42F5-8A64-722F3A980B1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71" name="Freeform 21">
              <a:extLst>
                <a:ext uri="{FF2B5EF4-FFF2-40B4-BE49-F238E27FC236}">
                  <a16:creationId xmlns:a16="http://schemas.microsoft.com/office/drawing/2014/main" id="{EEC5A543-05FE-40E1-8331-A1315BD8C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72" name="Freeform 24">
              <a:extLst>
                <a:ext uri="{FF2B5EF4-FFF2-40B4-BE49-F238E27FC236}">
                  <a16:creationId xmlns:a16="http://schemas.microsoft.com/office/drawing/2014/main" id="{AB84A170-E65D-4A32-ADFD-959DABC33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73" name="Freeform 25">
              <a:extLst>
                <a:ext uri="{FF2B5EF4-FFF2-40B4-BE49-F238E27FC236}">
                  <a16:creationId xmlns:a16="http://schemas.microsoft.com/office/drawing/2014/main" id="{B73B088D-6B8E-4020-AE59-909055BA6E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74" name="Freeform 26">
              <a:extLst>
                <a:ext uri="{FF2B5EF4-FFF2-40B4-BE49-F238E27FC236}">
                  <a16:creationId xmlns:a16="http://schemas.microsoft.com/office/drawing/2014/main" id="{E1F2737B-00FF-407D-BCEB-0AE92F64E5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75" name="Freeform 27">
              <a:extLst>
                <a:ext uri="{FF2B5EF4-FFF2-40B4-BE49-F238E27FC236}">
                  <a16:creationId xmlns:a16="http://schemas.microsoft.com/office/drawing/2014/main" id="{3C08D638-075E-4A25-9DD9-526AC345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76" name="Freeform 28">
              <a:extLst>
                <a:ext uri="{FF2B5EF4-FFF2-40B4-BE49-F238E27FC236}">
                  <a16:creationId xmlns:a16="http://schemas.microsoft.com/office/drawing/2014/main" id="{E31F0173-8812-493B-99D9-7E379C9AF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77" name="Freeform 29">
              <a:extLst>
                <a:ext uri="{FF2B5EF4-FFF2-40B4-BE49-F238E27FC236}">
                  <a16:creationId xmlns:a16="http://schemas.microsoft.com/office/drawing/2014/main" id="{90D0759E-EAF5-4E45-8E56-F615F5D95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78" name="Freeform 36">
              <a:extLst>
                <a:ext uri="{FF2B5EF4-FFF2-40B4-BE49-F238E27FC236}">
                  <a16:creationId xmlns:a16="http://schemas.microsoft.com/office/drawing/2014/main" id="{0EF7441D-FFC7-4387-931A-32F902894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79" name="Freeform 37">
              <a:extLst>
                <a:ext uri="{FF2B5EF4-FFF2-40B4-BE49-F238E27FC236}">
                  <a16:creationId xmlns:a16="http://schemas.microsoft.com/office/drawing/2014/main" id="{87A432F5-D6BF-47F4-8BF6-ADF158D20F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80" name="Freeform 38">
              <a:extLst>
                <a:ext uri="{FF2B5EF4-FFF2-40B4-BE49-F238E27FC236}">
                  <a16:creationId xmlns:a16="http://schemas.microsoft.com/office/drawing/2014/main" id="{2EA0EA9D-CE16-41D2-8829-D7DA48BE5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39">
              <a:extLst>
                <a:ext uri="{FF2B5EF4-FFF2-40B4-BE49-F238E27FC236}">
                  <a16:creationId xmlns:a16="http://schemas.microsoft.com/office/drawing/2014/main" id="{DF81ADF5-C884-4AE6-9FF3-FB3BBD897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40">
              <a:extLst>
                <a:ext uri="{FF2B5EF4-FFF2-40B4-BE49-F238E27FC236}">
                  <a16:creationId xmlns:a16="http://schemas.microsoft.com/office/drawing/2014/main" id="{F5F83D7E-B647-4DBB-9DB4-BF9F165CCA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41">
              <a:extLst>
                <a:ext uri="{FF2B5EF4-FFF2-40B4-BE49-F238E27FC236}">
                  <a16:creationId xmlns:a16="http://schemas.microsoft.com/office/drawing/2014/main" id="{116584A3-F251-4AD0-9B47-612841CFA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42">
              <a:extLst>
                <a:ext uri="{FF2B5EF4-FFF2-40B4-BE49-F238E27FC236}">
                  <a16:creationId xmlns:a16="http://schemas.microsoft.com/office/drawing/2014/main" id="{76B8443D-9DFB-454E-94C6-5C6EA445D3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43">
              <a:extLst>
                <a:ext uri="{FF2B5EF4-FFF2-40B4-BE49-F238E27FC236}">
                  <a16:creationId xmlns:a16="http://schemas.microsoft.com/office/drawing/2014/main" id="{B85D0ABE-8894-4A4D-9405-8EDC336F7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44">
              <a:extLst>
                <a:ext uri="{FF2B5EF4-FFF2-40B4-BE49-F238E27FC236}">
                  <a16:creationId xmlns:a16="http://schemas.microsoft.com/office/drawing/2014/main" id="{F8FDC00D-04A0-4778-93A8-15ACDB9660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57">
              <a:extLst>
                <a:ext uri="{FF2B5EF4-FFF2-40B4-BE49-F238E27FC236}">
                  <a16:creationId xmlns:a16="http://schemas.microsoft.com/office/drawing/2014/main" id="{DC88B705-1D52-444A-A216-AECCB6455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58">
              <a:extLst>
                <a:ext uri="{FF2B5EF4-FFF2-40B4-BE49-F238E27FC236}">
                  <a16:creationId xmlns:a16="http://schemas.microsoft.com/office/drawing/2014/main" id="{56810B47-50F8-43D0-B06F-DE64BBCFC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chemeClr val="tx2">
                <a:alpha val="70000"/>
              </a:schemeClr>
            </a:solidFill>
            <a:ln>
              <a:noFill/>
            </a:ln>
            <a:extLst>
              <a:ext uri="{91240B29-F687-4F45-9708-019B960494DF}">
                <a14:hiddenLine xmlns:a14="http://schemas.microsoft.com/office/drawing/2010/main" w="9525">
                  <a:solidFill>
                    <a:srgbClr val="000000"/>
                  </a:solidFill>
                  <a:round/>
                  <a:headEnd/>
                  <a:tailEnd/>
                </a14:hiddenLine>
              </a:ext>
            </a:extLst>
          </p:spPr>
        </p:sp>
      </p:grpSp>
      <p:pic>
        <p:nvPicPr>
          <p:cNvPr id="90" name="Picture 2">
            <a:extLst>
              <a:ext uri="{FF2B5EF4-FFF2-40B4-BE49-F238E27FC236}">
                <a16:creationId xmlns:a16="http://schemas.microsoft.com/office/drawing/2014/main" id="{ECB4FAF7-DF49-4DC4-B0B0-3808041BEC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92" name="Round Diagonal Corner Rectangle 6">
            <a:extLst>
              <a:ext uri="{FF2B5EF4-FFF2-40B4-BE49-F238E27FC236}">
                <a16:creationId xmlns:a16="http://schemas.microsoft.com/office/drawing/2014/main" id="{DB0DE896-2E14-4539-B830-DEC06F647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8760" y="808057"/>
            <a:ext cx="7028021"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452B438-F437-4904-9379-32E0AC3FC60B}"/>
              </a:ext>
            </a:extLst>
          </p:cNvPr>
          <p:cNvPicPr/>
          <p:nvPr/>
        </p:nvPicPr>
        <p:blipFill>
          <a:blip r:embed="rId6"/>
          <a:stretch>
            <a:fillRect/>
          </a:stretch>
        </p:blipFill>
        <p:spPr>
          <a:xfrm>
            <a:off x="1819516" y="2804370"/>
            <a:ext cx="6513660" cy="1138960"/>
          </a:xfrm>
          <a:prstGeom prst="rect">
            <a:avLst/>
          </a:prstGeom>
        </p:spPr>
      </p:pic>
      <p:pic>
        <p:nvPicPr>
          <p:cNvPr id="4" name="Picture 3">
            <a:extLst>
              <a:ext uri="{FF2B5EF4-FFF2-40B4-BE49-F238E27FC236}">
                <a16:creationId xmlns:a16="http://schemas.microsoft.com/office/drawing/2014/main" id="{7A3BEB58-F546-42AB-B6C4-4D9A004199C7}"/>
              </a:ext>
            </a:extLst>
          </p:cNvPr>
          <p:cNvPicPr/>
          <p:nvPr/>
        </p:nvPicPr>
        <p:blipFill>
          <a:blip r:embed="rId7"/>
          <a:stretch>
            <a:fillRect/>
          </a:stretch>
        </p:blipFill>
        <p:spPr>
          <a:xfrm>
            <a:off x="1843332" y="4033827"/>
            <a:ext cx="6466029" cy="845943"/>
          </a:xfrm>
          <a:prstGeom prst="rect">
            <a:avLst/>
          </a:prstGeom>
        </p:spPr>
      </p:pic>
      <p:sp>
        <p:nvSpPr>
          <p:cNvPr id="2" name="TextBox 1">
            <a:extLst>
              <a:ext uri="{FF2B5EF4-FFF2-40B4-BE49-F238E27FC236}">
                <a16:creationId xmlns:a16="http://schemas.microsoft.com/office/drawing/2014/main" id="{7EF501E0-2E19-43D7-88C1-E8B124E2150C}"/>
              </a:ext>
            </a:extLst>
          </p:cNvPr>
          <p:cNvSpPr txBox="1"/>
          <p:nvPr/>
        </p:nvSpPr>
        <p:spPr>
          <a:xfrm>
            <a:off x="1876667" y="1495722"/>
            <a:ext cx="5853047" cy="1200329"/>
          </a:xfrm>
          <a:prstGeom prst="rect">
            <a:avLst/>
          </a:prstGeom>
          <a:noFill/>
        </p:spPr>
        <p:txBody>
          <a:bodyPr wrap="square" rtlCol="0">
            <a:spAutoFit/>
          </a:bodyPr>
          <a:lstStyle/>
          <a:p>
            <a:r>
              <a:rPr lang="en-US" dirty="0">
                <a:solidFill>
                  <a:schemeClr val="bg1"/>
                </a:solidFill>
              </a:rPr>
              <a:t>Extra Trees Classifier (Extremely Randomized Tress):</a:t>
            </a:r>
          </a:p>
          <a:p>
            <a:pPr marL="285750" indent="-285750">
              <a:buFont typeface="Arial" panose="020B0604020202020204" pitchFamily="34" charset="0"/>
              <a:buChar char="•"/>
            </a:pPr>
            <a:r>
              <a:rPr lang="en-US" dirty="0">
                <a:solidFill>
                  <a:schemeClr val="bg1"/>
                </a:solidFill>
              </a:rPr>
              <a:t>Random split of random subset features</a:t>
            </a:r>
          </a:p>
          <a:p>
            <a:pPr marL="285750" indent="-285750">
              <a:buFont typeface="Arial" panose="020B0604020202020204" pitchFamily="34" charset="0"/>
              <a:buChar char="•"/>
            </a:pPr>
            <a:r>
              <a:rPr lang="en-US" dirty="0">
                <a:solidFill>
                  <a:schemeClr val="bg1"/>
                </a:solidFill>
              </a:rPr>
              <a:t>Bootstrap = False, samples without replacement</a:t>
            </a:r>
          </a:p>
          <a:p>
            <a:pPr marL="285750" indent="-285750">
              <a:buFont typeface="Arial" panose="020B0604020202020204" pitchFamily="34" charset="0"/>
              <a:buChar char="•"/>
            </a:pPr>
            <a:r>
              <a:rPr lang="en-US" dirty="0">
                <a:solidFill>
                  <a:schemeClr val="bg1"/>
                </a:solidFill>
              </a:rPr>
              <a:t>Low Variance</a:t>
            </a:r>
          </a:p>
        </p:txBody>
      </p:sp>
      <p:pic>
        <p:nvPicPr>
          <p:cNvPr id="53" name="Audio 52">
            <a:hlinkClick r:id="" action="ppaction://media"/>
            <a:extLst>
              <a:ext uri="{FF2B5EF4-FFF2-40B4-BE49-F238E27FC236}">
                <a16:creationId xmlns:a16="http://schemas.microsoft.com/office/drawing/2014/main" id="{D224324F-AE81-4AC9-A420-EEEA4FA1A00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305468418"/>
      </p:ext>
    </p:extLst>
  </p:cSld>
  <p:clrMapOvr>
    <a:masterClrMapping/>
  </p:clrMapOvr>
  <mc:AlternateContent xmlns:mc="http://schemas.openxmlformats.org/markup-compatibility/2006" xmlns:p14="http://schemas.microsoft.com/office/powerpoint/2010/main">
    <mc:Choice Requires="p14">
      <p:transition spd="slow" p14:dur="2000" advTm="81036"/>
    </mc:Choice>
    <mc:Fallback xmlns="">
      <p:transition spd="slow" advTm="81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1"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53" name="Group 52">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54" name="Group 53">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66"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7"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8"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3"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55" name="Group 54">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56"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94"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96"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408" y="808057"/>
            <a:ext cx="7670799"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A close up of a map&#10;&#10;Description automatically generated">
            <a:extLst>
              <a:ext uri="{FF2B5EF4-FFF2-40B4-BE49-F238E27FC236}">
                <a16:creationId xmlns:a16="http://schemas.microsoft.com/office/drawing/2014/main" id="{7E03A904-6B2B-46EB-B664-1CFCBCD0CC28}"/>
              </a:ext>
            </a:extLst>
          </p:cNvPr>
          <p:cNvPicPr/>
          <p:nvPr/>
        </p:nvPicPr>
        <p:blipFill>
          <a:blip r:embed="rId6"/>
          <a:stretch>
            <a:fillRect/>
          </a:stretch>
        </p:blipFill>
        <p:spPr>
          <a:xfrm>
            <a:off x="1347358" y="1136606"/>
            <a:ext cx="6446898" cy="4577297"/>
          </a:xfrm>
          <a:prstGeom prst="rect">
            <a:avLst/>
          </a:prstGeom>
        </p:spPr>
      </p:pic>
      <p:pic>
        <p:nvPicPr>
          <p:cNvPr id="9" name="Audio 8">
            <a:hlinkClick r:id="" action="ppaction://media"/>
            <a:extLst>
              <a:ext uri="{FF2B5EF4-FFF2-40B4-BE49-F238E27FC236}">
                <a16:creationId xmlns:a16="http://schemas.microsoft.com/office/drawing/2014/main" id="{8393A4C8-A445-4249-B10C-718121803BC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1889041186"/>
      </p:ext>
    </p:extLst>
  </p:cSld>
  <p:clrMapOvr>
    <a:masterClrMapping/>
  </p:clrMapOvr>
  <mc:AlternateContent xmlns:mc="http://schemas.openxmlformats.org/markup-compatibility/2006" xmlns:p14="http://schemas.microsoft.com/office/powerpoint/2010/main">
    <mc:Choice Requires="p14">
      <p:transition spd="slow" p14:dur="2000" advTm="27396"/>
    </mc:Choice>
    <mc:Fallback xmlns="">
      <p:transition spd="slow" advTm="27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7DDF24-FCAA-468E-8F4B-EF41B972EA98}"/>
              </a:ext>
            </a:extLst>
          </p:cNvPr>
          <p:cNvSpPr txBox="1"/>
          <p:nvPr/>
        </p:nvSpPr>
        <p:spPr>
          <a:xfrm>
            <a:off x="517101" y="2439113"/>
            <a:ext cx="7642820" cy="1137363"/>
          </a:xfrm>
          <a:prstGeom prst="rect">
            <a:avLst/>
          </a:prstGeom>
          <a:noFill/>
        </p:spPr>
        <p:txBody>
          <a:bodyPr wrap="square" rtlCol="0">
            <a:spAutoFit/>
          </a:bodyPr>
          <a:lstStyle/>
          <a:p>
            <a:pPr marL="457200" algn="ctr">
              <a:lnSpc>
                <a:spcPct val="107000"/>
              </a:lnSpc>
              <a:spcAft>
                <a:spcPts val="800"/>
              </a:spcAft>
            </a:pPr>
            <a:r>
              <a:rPr lang="en-US" sz="3200" b="1" u="sng" dirty="0">
                <a:latin typeface="Calibri" panose="020F0502020204030204" pitchFamily="34" charset="0"/>
                <a:cs typeface="Times New Roman" panose="02020603050405020304" pitchFamily="18" charset="0"/>
              </a:rPr>
              <a:t>Predictive Modeling</a:t>
            </a:r>
          </a:p>
          <a:p>
            <a:endParaRPr lang="en-US" sz="1350" dirty="0"/>
          </a:p>
          <a:p>
            <a:endParaRPr lang="en-US" sz="1350" dirty="0"/>
          </a:p>
        </p:txBody>
      </p:sp>
      <p:pic>
        <p:nvPicPr>
          <p:cNvPr id="2" name="Audio 1">
            <a:hlinkClick r:id="" action="ppaction://media"/>
            <a:extLst>
              <a:ext uri="{FF2B5EF4-FFF2-40B4-BE49-F238E27FC236}">
                <a16:creationId xmlns:a16="http://schemas.microsoft.com/office/drawing/2014/main" id="{2681F914-70AD-4AB1-9697-6ABA52B61F5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700161265"/>
      </p:ext>
    </p:extLst>
  </p:cSld>
  <p:clrMapOvr>
    <a:masterClrMapping/>
  </p:clrMapOvr>
  <mc:AlternateContent xmlns:mc="http://schemas.openxmlformats.org/markup-compatibility/2006" xmlns:p14="http://schemas.microsoft.com/office/powerpoint/2010/main">
    <mc:Choice Requires="p14">
      <p:transition spd="slow" p14:dur="2000" advTm="13646"/>
    </mc:Choice>
    <mc:Fallback xmlns="">
      <p:transition spd="slow" advTm="13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A29884-5800-4243-9323-95645A26A1AD}"/>
              </a:ext>
            </a:extLst>
          </p:cNvPr>
          <p:cNvSpPr/>
          <p:nvPr/>
        </p:nvSpPr>
        <p:spPr>
          <a:xfrm>
            <a:off x="914400" y="1057183"/>
            <a:ext cx="7246742" cy="3848361"/>
          </a:xfrm>
          <a:prstGeom prst="rect">
            <a:avLst/>
          </a:prstGeom>
        </p:spPr>
        <p:txBody>
          <a:bodyPr wrap="square">
            <a:spAutoFit/>
          </a:bodyPr>
          <a:lstStyle/>
          <a:p>
            <a:pPr marL="457200" marR="0">
              <a:lnSpc>
                <a:spcPct val="107000"/>
              </a:lnSpc>
              <a:spcBef>
                <a:spcPts val="0"/>
              </a:spcBef>
              <a:spcAft>
                <a:spcPts val="800"/>
              </a:spcAft>
            </a:pPr>
            <a:r>
              <a:rPr lang="en-US" sz="2400" b="1" u="sng" dirty="0">
                <a:latin typeface="Calibri" panose="020F0502020204030204" pitchFamily="34" charset="0"/>
                <a:ea typeface="Calibri" panose="020F0502020204030204" pitchFamily="34" charset="0"/>
                <a:cs typeface="Times New Roman" panose="02020603050405020304" pitchFamily="18" charset="0"/>
              </a:rPr>
              <a:t>Why Random Forest?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Random Forest is an ensemble of decision trees. </a:t>
            </a:r>
          </a:p>
          <a:p>
            <a:pPr marL="45720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1) To begin with, our data has unbalanced classes and Random Forest handles unbalanced data well by minimizing the overall error rate.</a:t>
            </a:r>
          </a:p>
          <a:p>
            <a:pPr marL="45720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2) At each random split of decision tree, the model picks random subset of features, which reduces the correlation between the features selected improving the variance of the model.</a:t>
            </a:r>
          </a:p>
          <a:p>
            <a:pPr marL="45720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3) Random Forest is not affected with the presence of outliers and non- linear data. In the exploratory data analysis, we have observed that the variable ‘balance’ has outliers. By selecting Random Forest, the presence of outliers is negated.</a:t>
            </a:r>
          </a:p>
        </p:txBody>
      </p:sp>
      <p:pic>
        <p:nvPicPr>
          <p:cNvPr id="4" name="Audio 3">
            <a:hlinkClick r:id="" action="ppaction://media"/>
            <a:extLst>
              <a:ext uri="{FF2B5EF4-FFF2-40B4-BE49-F238E27FC236}">
                <a16:creationId xmlns:a16="http://schemas.microsoft.com/office/drawing/2014/main" id="{E742032D-0FAA-404D-8C46-60BCD984385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3613329563"/>
      </p:ext>
    </p:extLst>
  </p:cSld>
  <p:clrMapOvr>
    <a:masterClrMapping/>
  </p:clrMapOvr>
  <mc:AlternateContent xmlns:mc="http://schemas.openxmlformats.org/markup-compatibility/2006" xmlns:p14="http://schemas.microsoft.com/office/powerpoint/2010/main">
    <mc:Choice Requires="p14">
      <p:transition spd="slow" p14:dur="2000" advTm="71092"/>
    </mc:Choice>
    <mc:Fallback xmlns="">
      <p:transition spd="slow" advTm="71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7DDF24-FCAA-468E-8F4B-EF41B972EA98}"/>
              </a:ext>
            </a:extLst>
          </p:cNvPr>
          <p:cNvSpPr txBox="1"/>
          <p:nvPr/>
        </p:nvSpPr>
        <p:spPr>
          <a:xfrm>
            <a:off x="781152" y="1715417"/>
            <a:ext cx="7642820" cy="1137363"/>
          </a:xfrm>
          <a:prstGeom prst="rect">
            <a:avLst/>
          </a:prstGeom>
          <a:noFill/>
        </p:spPr>
        <p:txBody>
          <a:bodyPr wrap="square" rtlCol="0">
            <a:spAutoFit/>
          </a:bodyPr>
          <a:lstStyle/>
          <a:p>
            <a:pPr marL="457200" algn="ctr">
              <a:lnSpc>
                <a:spcPct val="107000"/>
              </a:lnSpc>
              <a:spcAft>
                <a:spcPts val="800"/>
              </a:spcAft>
            </a:pPr>
            <a:r>
              <a:rPr lang="en-US" sz="3200" b="1" u="sng" dirty="0">
                <a:latin typeface="Calibri" panose="020F0502020204030204" pitchFamily="34" charset="0"/>
                <a:cs typeface="Times New Roman" panose="02020603050405020304" pitchFamily="18" charset="0"/>
              </a:rPr>
              <a:t>Model Training</a:t>
            </a:r>
          </a:p>
          <a:p>
            <a:endParaRPr lang="en-US" sz="1350" dirty="0"/>
          </a:p>
          <a:p>
            <a:endParaRPr lang="en-US" sz="1350" dirty="0"/>
          </a:p>
        </p:txBody>
      </p:sp>
      <p:pic>
        <p:nvPicPr>
          <p:cNvPr id="2" name="Audio 1">
            <a:hlinkClick r:id="" action="ppaction://media"/>
            <a:extLst>
              <a:ext uri="{FF2B5EF4-FFF2-40B4-BE49-F238E27FC236}">
                <a16:creationId xmlns:a16="http://schemas.microsoft.com/office/drawing/2014/main" id="{81B372F1-E4A2-439F-82EB-F41F815F7B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785886687"/>
      </p:ext>
    </p:extLst>
  </p:cSld>
  <p:clrMapOvr>
    <a:masterClrMapping/>
  </p:clrMapOvr>
  <mc:AlternateContent xmlns:mc="http://schemas.openxmlformats.org/markup-compatibility/2006" xmlns:p14="http://schemas.microsoft.com/office/powerpoint/2010/main">
    <mc:Choice Requires="p14">
      <p:transition spd="slow" p14:dur="2000" advTm="4042"/>
    </mc:Choice>
    <mc:Fallback xmlns="">
      <p:transition spd="slow" advTm="4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0" name="Group 9">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1" name="Group 10">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0"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2" name="Group 11">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1"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53"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408" y="808057"/>
            <a:ext cx="7670799"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5F1ADBC-EB3D-482C-BFB3-30324E45C1D4}"/>
              </a:ext>
            </a:extLst>
          </p:cNvPr>
          <p:cNvPicPr/>
          <p:nvPr/>
        </p:nvPicPr>
        <p:blipFill>
          <a:blip r:embed="rId6"/>
          <a:stretch>
            <a:fillRect/>
          </a:stretch>
        </p:blipFill>
        <p:spPr>
          <a:xfrm>
            <a:off x="976708" y="2440030"/>
            <a:ext cx="7189324" cy="1960826"/>
          </a:xfrm>
          <a:prstGeom prst="rect">
            <a:avLst/>
          </a:prstGeom>
        </p:spPr>
      </p:pic>
      <p:sp>
        <p:nvSpPr>
          <p:cNvPr id="4" name="TextBox 3">
            <a:extLst>
              <a:ext uri="{FF2B5EF4-FFF2-40B4-BE49-F238E27FC236}">
                <a16:creationId xmlns:a16="http://schemas.microsoft.com/office/drawing/2014/main" id="{DA312B61-4FED-419C-8E94-F81CC049513D}"/>
              </a:ext>
            </a:extLst>
          </p:cNvPr>
          <p:cNvSpPr txBox="1"/>
          <p:nvPr/>
        </p:nvSpPr>
        <p:spPr>
          <a:xfrm>
            <a:off x="939005" y="1865313"/>
            <a:ext cx="7091237" cy="369332"/>
          </a:xfrm>
          <a:prstGeom prst="rect">
            <a:avLst/>
          </a:prstGeom>
          <a:noFill/>
        </p:spPr>
        <p:txBody>
          <a:bodyPr wrap="none" rtlCol="0">
            <a:spAutoFit/>
          </a:bodyPr>
          <a:lstStyle/>
          <a:p>
            <a:r>
              <a:rPr lang="en-US" dirty="0">
                <a:solidFill>
                  <a:schemeClr val="bg1"/>
                </a:solidFill>
              </a:rPr>
              <a:t>Base model with 200 estimators (number of trees), class weight = balanced </a:t>
            </a:r>
          </a:p>
        </p:txBody>
      </p:sp>
      <p:pic>
        <p:nvPicPr>
          <p:cNvPr id="7" name="Audio 6">
            <a:hlinkClick r:id="" action="ppaction://media"/>
            <a:extLst>
              <a:ext uri="{FF2B5EF4-FFF2-40B4-BE49-F238E27FC236}">
                <a16:creationId xmlns:a16="http://schemas.microsoft.com/office/drawing/2014/main" id="{F08BD2BC-DCE8-4E1F-8795-3E44F6B169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3641032605"/>
      </p:ext>
    </p:extLst>
  </p:cSld>
  <p:clrMapOvr>
    <a:masterClrMapping/>
  </p:clrMapOvr>
  <mc:AlternateContent xmlns:mc="http://schemas.openxmlformats.org/markup-compatibility/2006" xmlns:p14="http://schemas.microsoft.com/office/powerpoint/2010/main">
    <mc:Choice Requires="p14">
      <p:transition spd="slow" p14:dur="2000" advTm="32953"/>
    </mc:Choice>
    <mc:Fallback xmlns="">
      <p:transition spd="slow" advTm="32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4D7D9F-E617-499C-82F0-27922140E949}"/>
              </a:ext>
            </a:extLst>
          </p:cNvPr>
          <p:cNvSpPr txBox="1"/>
          <p:nvPr/>
        </p:nvSpPr>
        <p:spPr>
          <a:xfrm>
            <a:off x="535436" y="2347338"/>
            <a:ext cx="7642820" cy="1137363"/>
          </a:xfrm>
          <a:prstGeom prst="rect">
            <a:avLst/>
          </a:prstGeom>
          <a:noFill/>
        </p:spPr>
        <p:txBody>
          <a:bodyPr wrap="square" rtlCol="0">
            <a:spAutoFit/>
          </a:bodyPr>
          <a:lstStyle/>
          <a:p>
            <a:pPr marL="457200" algn="ctr">
              <a:lnSpc>
                <a:spcPct val="107000"/>
              </a:lnSpc>
              <a:spcAft>
                <a:spcPts val="800"/>
              </a:spcAft>
            </a:pPr>
            <a:r>
              <a:rPr lang="en-US" sz="3200" b="1" u="sng" dirty="0">
                <a:latin typeface="Calibri" panose="020F0502020204030204" pitchFamily="34" charset="0"/>
                <a:cs typeface="Times New Roman" panose="02020603050405020304" pitchFamily="18" charset="0"/>
              </a:rPr>
              <a:t>Model Evaluation</a:t>
            </a:r>
          </a:p>
          <a:p>
            <a:endParaRPr lang="en-US" sz="1350" dirty="0"/>
          </a:p>
          <a:p>
            <a:endParaRPr lang="en-US" sz="1350" dirty="0"/>
          </a:p>
        </p:txBody>
      </p:sp>
      <p:pic>
        <p:nvPicPr>
          <p:cNvPr id="5" name="Audio 4">
            <a:hlinkClick r:id="" action="ppaction://media"/>
            <a:extLst>
              <a:ext uri="{FF2B5EF4-FFF2-40B4-BE49-F238E27FC236}">
                <a16:creationId xmlns:a16="http://schemas.microsoft.com/office/drawing/2014/main" id="{97D46FC8-9D9F-47A0-B65A-6619FEA888E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3771555434"/>
      </p:ext>
    </p:extLst>
  </p:cSld>
  <p:clrMapOvr>
    <a:masterClrMapping/>
  </p:clrMapOvr>
  <mc:AlternateContent xmlns:mc="http://schemas.openxmlformats.org/markup-compatibility/2006" xmlns:p14="http://schemas.microsoft.com/office/powerpoint/2010/main">
    <mc:Choice Requires="p14">
      <p:transition spd="slow" p14:dur="2000" advTm="6725"/>
    </mc:Choice>
    <mc:Fallback xmlns="">
      <p:transition spd="slow" advTm="6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0" name="Group 9">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1" name="Group 10">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4"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0"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2" name="Group 11">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51" name="Rectangle 50">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710947" cy="5289551"/>
            <a:chOff x="0" y="-1"/>
            <a:chExt cx="2281238" cy="5289551"/>
          </a:xfrm>
        </p:grpSpPr>
        <p:sp>
          <p:nvSpPr>
            <p:cNvPr id="54" name="Rectangle 53">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5"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Rectangle 56">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8"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89"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8760" y="808057"/>
            <a:ext cx="7028021"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4952D94-D9FA-4C1E-B2CD-7FD41A884877}"/>
              </a:ext>
            </a:extLst>
          </p:cNvPr>
          <p:cNvPicPr/>
          <p:nvPr/>
        </p:nvPicPr>
        <p:blipFill>
          <a:blip r:embed="rId6"/>
          <a:stretch>
            <a:fillRect/>
          </a:stretch>
        </p:blipFill>
        <p:spPr>
          <a:xfrm>
            <a:off x="1750059" y="2509281"/>
            <a:ext cx="6542675" cy="1831947"/>
          </a:xfrm>
          <a:prstGeom prst="rect">
            <a:avLst/>
          </a:prstGeom>
        </p:spPr>
      </p:pic>
      <p:pic>
        <p:nvPicPr>
          <p:cNvPr id="4" name="Audio 3">
            <a:hlinkClick r:id="" action="ppaction://media"/>
            <a:extLst>
              <a:ext uri="{FF2B5EF4-FFF2-40B4-BE49-F238E27FC236}">
                <a16:creationId xmlns:a16="http://schemas.microsoft.com/office/drawing/2014/main" id="{77CD9445-4063-4224-AE1A-6B406A18F4F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3846038581"/>
      </p:ext>
    </p:extLst>
  </p:cSld>
  <p:clrMapOvr>
    <a:masterClrMapping/>
  </p:clrMapOvr>
  <mc:AlternateContent xmlns:mc="http://schemas.openxmlformats.org/markup-compatibility/2006" xmlns:p14="http://schemas.microsoft.com/office/powerpoint/2010/main">
    <mc:Choice Requires="p14">
      <p:transition spd="slow" p14:dur="2000" advTm="31740"/>
    </mc:Choice>
    <mc:Fallback xmlns="">
      <p:transition spd="slow" advTm="31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map&#10;&#10;Description automatically generated">
            <a:extLst>
              <a:ext uri="{FF2B5EF4-FFF2-40B4-BE49-F238E27FC236}">
                <a16:creationId xmlns:a16="http://schemas.microsoft.com/office/drawing/2014/main" id="{6380F101-1AF9-429F-9D49-D171385D23D7}"/>
              </a:ext>
            </a:extLst>
          </p:cNvPr>
          <p:cNvPicPr>
            <a:picLocks noChangeAspect="1"/>
          </p:cNvPicPr>
          <p:nvPr/>
        </p:nvPicPr>
        <p:blipFill>
          <a:blip r:embed="rId4"/>
          <a:stretch>
            <a:fillRect/>
          </a:stretch>
        </p:blipFill>
        <p:spPr>
          <a:xfrm>
            <a:off x="1853717" y="1136606"/>
            <a:ext cx="6335358" cy="4577297"/>
          </a:xfrm>
          <a:prstGeom prst="rect">
            <a:avLst/>
          </a:prstGeom>
        </p:spPr>
      </p:pic>
      <p:pic>
        <p:nvPicPr>
          <p:cNvPr id="6" name="Audio 5">
            <a:hlinkClick r:id="" action="ppaction://media"/>
            <a:extLst>
              <a:ext uri="{FF2B5EF4-FFF2-40B4-BE49-F238E27FC236}">
                <a16:creationId xmlns:a16="http://schemas.microsoft.com/office/drawing/2014/main" id="{59846A40-70FD-45CD-86B7-968D6FA930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3998527754"/>
      </p:ext>
    </p:extLst>
  </p:cSld>
  <p:clrMapOvr>
    <a:masterClrMapping/>
  </p:clrMapOvr>
  <mc:AlternateContent xmlns:mc="http://schemas.openxmlformats.org/markup-compatibility/2006" xmlns:p14="http://schemas.microsoft.com/office/powerpoint/2010/main">
    <mc:Choice Requires="p14">
      <p:transition spd="slow" p14:dur="2000" advTm="20780"/>
    </mc:Choice>
    <mc:Fallback xmlns="">
      <p:transition spd="slow" advTm="20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8"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61" name="Group 60">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3"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4"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5"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0"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2" name="Group 61">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63"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01"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03"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408" y="808057"/>
            <a:ext cx="7670799"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E42DCE21-AC53-4F85-BD2C-6803B378C9AC}"/>
              </a:ext>
            </a:extLst>
          </p:cNvPr>
          <p:cNvPicPr>
            <a:picLocks noChangeAspect="1"/>
          </p:cNvPicPr>
          <p:nvPr/>
        </p:nvPicPr>
        <p:blipFill>
          <a:blip r:embed="rId6"/>
          <a:stretch>
            <a:fillRect/>
          </a:stretch>
        </p:blipFill>
        <p:spPr>
          <a:xfrm>
            <a:off x="1407061" y="800404"/>
            <a:ext cx="6163622" cy="1494679"/>
          </a:xfrm>
          <a:prstGeom prst="rect">
            <a:avLst/>
          </a:prstGeom>
        </p:spPr>
      </p:pic>
      <p:pic>
        <p:nvPicPr>
          <p:cNvPr id="5" name="Picture 4">
            <a:extLst>
              <a:ext uri="{FF2B5EF4-FFF2-40B4-BE49-F238E27FC236}">
                <a16:creationId xmlns:a16="http://schemas.microsoft.com/office/drawing/2014/main" id="{FBB70713-F90C-4098-9A36-D31C19D816AD}"/>
              </a:ext>
            </a:extLst>
          </p:cNvPr>
          <p:cNvPicPr>
            <a:picLocks noChangeAspect="1"/>
          </p:cNvPicPr>
          <p:nvPr/>
        </p:nvPicPr>
        <p:blipFill>
          <a:blip r:embed="rId7"/>
          <a:stretch>
            <a:fillRect/>
          </a:stretch>
        </p:blipFill>
        <p:spPr>
          <a:xfrm>
            <a:off x="2046629" y="2466552"/>
            <a:ext cx="4789791" cy="3473572"/>
          </a:xfrm>
          <a:prstGeom prst="rect">
            <a:avLst/>
          </a:prstGeom>
        </p:spPr>
      </p:pic>
      <p:pic>
        <p:nvPicPr>
          <p:cNvPr id="59" name="Audio 58">
            <a:hlinkClick r:id="" action="ppaction://media"/>
            <a:extLst>
              <a:ext uri="{FF2B5EF4-FFF2-40B4-BE49-F238E27FC236}">
                <a16:creationId xmlns:a16="http://schemas.microsoft.com/office/drawing/2014/main" id="{D43A2F3A-AD2E-42E2-A0C9-4C9A560358C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1588000848"/>
      </p:ext>
    </p:extLst>
  </p:cSld>
  <p:clrMapOvr>
    <a:masterClrMapping/>
  </p:clrMapOvr>
  <mc:AlternateContent xmlns:mc="http://schemas.openxmlformats.org/markup-compatibility/2006" xmlns:p14="http://schemas.microsoft.com/office/powerpoint/2010/main">
    <mc:Choice Requires="p14">
      <p:transition spd="slow" p14:dur="2000" advTm="75280"/>
    </mc:Choice>
    <mc:Fallback xmlns="">
      <p:transition spd="slow" advTm="75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D9E9FF-0168-4EEA-9397-B6B66BF5A8D1}"/>
              </a:ext>
            </a:extLst>
          </p:cNvPr>
          <p:cNvSpPr>
            <a:spLocks noGrp="1"/>
          </p:cNvSpPr>
          <p:nvPr>
            <p:ph idx="1"/>
          </p:nvPr>
        </p:nvSpPr>
        <p:spPr>
          <a:xfrm>
            <a:off x="960854" y="909815"/>
            <a:ext cx="7716166" cy="5432307"/>
          </a:xfrm>
          <a:ln w="31750">
            <a:noFill/>
          </a:ln>
        </p:spPr>
        <p:txBody>
          <a:bodyPr>
            <a:noAutofit/>
          </a:bodyPr>
          <a:lstStyle/>
          <a:p>
            <a:pPr marL="0" indent="0" algn="ctr">
              <a:buNone/>
            </a:pPr>
            <a:r>
              <a:rPr lang="en-US" sz="1400" b="1" dirty="0">
                <a:ea typeface="Calibri" panose="020F0502020204030204" pitchFamily="34" charset="0"/>
                <a:cs typeface="Times New Roman" panose="02020603050405020304" pitchFamily="18" charset="0"/>
              </a:rPr>
              <a:t>Data Understanding:</a:t>
            </a:r>
            <a:r>
              <a:rPr lang="en-US" sz="1400" dirty="0">
                <a:ea typeface="Calibri" panose="020F0502020204030204" pitchFamily="34" charset="0"/>
                <a:cs typeface="Times New Roman" panose="02020603050405020304" pitchFamily="18" charset="0"/>
              </a:rPr>
              <a:t> </a:t>
            </a:r>
          </a:p>
          <a:p>
            <a:pPr marL="0" indent="0">
              <a:buNone/>
            </a:pPr>
            <a:r>
              <a:rPr lang="en-US" sz="1400" dirty="0"/>
              <a:t>Dataset is available on </a:t>
            </a:r>
            <a:r>
              <a:rPr lang="en-US" sz="1400" dirty="0">
                <a:hlinkClick r:id="rId4">
                  <a:extLst>
                    <a:ext uri="{A12FA001-AC4F-418D-AE19-62706E023703}">
                      <ahyp:hlinkClr xmlns:ahyp="http://schemas.microsoft.com/office/drawing/2018/hyperlinkcolor" val="tx"/>
                    </a:ext>
                  </a:extLst>
                </a:hlinkClick>
              </a:rPr>
              <a:t>openml.org</a:t>
            </a:r>
            <a:r>
              <a:rPr lang="en-US" sz="1400" dirty="0"/>
              <a:t>. Download the data set and place it in the appropriate directory. </a:t>
            </a:r>
          </a:p>
          <a:p>
            <a:pPr marL="0" indent="0">
              <a:buNone/>
            </a:pPr>
            <a:r>
              <a:rPr lang="en-US" sz="1400" dirty="0"/>
              <a:t>The data set consists of direct marketing campaigning results from a Portuguese bank. The direct campaigning involves their existing customers that have either an account with some balance or personal loan or a housing loan. The data set includes the demographic information about such customers like their job status, marital status, educational details. It also includes direct call campaigning details like contact type, day &amp; month of contact, how long the telephonic conversation took place along with previous campaigning results. As data set involves, only phone calls my research includes the effectiveness of the direct marketing campaign. </a:t>
            </a:r>
          </a:p>
          <a:p>
            <a:pPr marL="0" indent="0" algn="ctr">
              <a:buNone/>
            </a:pPr>
            <a:r>
              <a:rPr lang="en-US" sz="1400" b="1" dirty="0">
                <a:cs typeface="Times New Roman" panose="02020603050405020304" pitchFamily="18" charset="0"/>
              </a:rPr>
              <a:t>Complimentary Data Sources:  </a:t>
            </a:r>
          </a:p>
          <a:p>
            <a:pPr marL="0" indent="0">
              <a:buNone/>
            </a:pPr>
            <a:r>
              <a:rPr lang="en-US" sz="1400" dirty="0"/>
              <a:t>No complimentary data sets are considered for this project as the data set seemed very tailor made. </a:t>
            </a:r>
          </a:p>
          <a:p>
            <a:pPr marL="0" indent="0" algn="ctr">
              <a:lnSpc>
                <a:spcPct val="130000"/>
              </a:lnSpc>
              <a:spcAft>
                <a:spcPts val="600"/>
              </a:spcAft>
              <a:buNone/>
            </a:pPr>
            <a:r>
              <a:rPr lang="en-US" sz="1400" b="1" dirty="0">
                <a:cs typeface="Times New Roman" panose="02020603050405020304" pitchFamily="18" charset="0"/>
              </a:rPr>
              <a:t>Project Link:</a:t>
            </a:r>
          </a:p>
          <a:p>
            <a:pPr marL="0" indent="0">
              <a:spcAft>
                <a:spcPts val="600"/>
              </a:spcAft>
              <a:buNone/>
            </a:pPr>
            <a:r>
              <a:rPr lang="en-US" sz="1400" dirty="0"/>
              <a:t>Project related analysis can be found in “Banking Analytics” section of my portfolio site, mentioned below.</a:t>
            </a:r>
          </a:p>
          <a:p>
            <a:pPr marL="0" indent="0">
              <a:lnSpc>
                <a:spcPct val="107000"/>
              </a:lnSpc>
              <a:spcAft>
                <a:spcPts val="600"/>
              </a:spcAft>
              <a:buNone/>
            </a:pPr>
            <a:r>
              <a:rPr lang="en-US" sz="1400" dirty="0">
                <a:hlinkClick r:id="rId5"/>
              </a:rPr>
              <a:t>https://iamnrr.github.io/</a:t>
            </a:r>
            <a:endParaRPr lang="en-US" sz="1400" dirty="0"/>
          </a:p>
        </p:txBody>
      </p:sp>
      <p:pic>
        <p:nvPicPr>
          <p:cNvPr id="6" name="Audio 5">
            <a:hlinkClick r:id="" action="ppaction://media"/>
            <a:extLst>
              <a:ext uri="{FF2B5EF4-FFF2-40B4-BE49-F238E27FC236}">
                <a16:creationId xmlns:a16="http://schemas.microsoft.com/office/drawing/2014/main" id="{A21ED9D7-2E66-458B-8F53-799BC38C5F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888731644"/>
      </p:ext>
    </p:extLst>
  </p:cSld>
  <p:clrMapOvr>
    <a:masterClrMapping/>
  </p:clrMapOvr>
  <mc:AlternateContent xmlns:mc="http://schemas.openxmlformats.org/markup-compatibility/2006" xmlns:p14="http://schemas.microsoft.com/office/powerpoint/2010/main">
    <mc:Choice Requires="p14">
      <p:transition spd="slow" p14:dur="2000" advTm="83251"/>
    </mc:Choice>
    <mc:Fallback xmlns="">
      <p:transition spd="slow" advTm="83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7DDF24-FCAA-468E-8F4B-EF41B972EA98}"/>
              </a:ext>
            </a:extLst>
          </p:cNvPr>
          <p:cNvSpPr txBox="1"/>
          <p:nvPr/>
        </p:nvSpPr>
        <p:spPr>
          <a:xfrm>
            <a:off x="531770" y="2517351"/>
            <a:ext cx="7642820" cy="1137363"/>
          </a:xfrm>
          <a:prstGeom prst="rect">
            <a:avLst/>
          </a:prstGeom>
          <a:noFill/>
        </p:spPr>
        <p:txBody>
          <a:bodyPr wrap="square" rtlCol="0">
            <a:spAutoFit/>
          </a:bodyPr>
          <a:lstStyle/>
          <a:p>
            <a:pPr marL="457200" algn="ctr">
              <a:lnSpc>
                <a:spcPct val="107000"/>
              </a:lnSpc>
              <a:spcAft>
                <a:spcPts val="800"/>
              </a:spcAft>
            </a:pPr>
            <a:r>
              <a:rPr lang="en-US" sz="3200" b="1" u="sng" dirty="0">
                <a:latin typeface="Calibri" panose="020F0502020204030204" pitchFamily="34" charset="0"/>
                <a:cs typeface="Times New Roman" panose="02020603050405020304" pitchFamily="18" charset="0"/>
              </a:rPr>
              <a:t>Model Tuning</a:t>
            </a:r>
          </a:p>
          <a:p>
            <a:endParaRPr lang="en-US" sz="1350" dirty="0"/>
          </a:p>
          <a:p>
            <a:endParaRPr lang="en-US" sz="1350" dirty="0"/>
          </a:p>
        </p:txBody>
      </p:sp>
      <p:pic>
        <p:nvPicPr>
          <p:cNvPr id="2" name="Audio 1">
            <a:hlinkClick r:id="" action="ppaction://media"/>
            <a:extLst>
              <a:ext uri="{FF2B5EF4-FFF2-40B4-BE49-F238E27FC236}">
                <a16:creationId xmlns:a16="http://schemas.microsoft.com/office/drawing/2014/main" id="{2BDDF5D1-1744-445D-AD8D-E026F7767D6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1181572132"/>
      </p:ext>
    </p:extLst>
  </p:cSld>
  <p:clrMapOvr>
    <a:masterClrMapping/>
  </p:clrMapOvr>
  <mc:AlternateContent xmlns:mc="http://schemas.openxmlformats.org/markup-compatibility/2006" xmlns:p14="http://schemas.microsoft.com/office/powerpoint/2010/main">
    <mc:Choice Requires="p14">
      <p:transition spd="slow" p14:dur="2000" advTm="18761"/>
    </mc:Choice>
    <mc:Fallback xmlns="">
      <p:transition spd="slow" advTm="18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3" name="Group 12">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5"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6"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4" name="Group 13">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3"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55"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408" y="808057"/>
            <a:ext cx="7670799"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359A55B-8824-4C27-8453-D28828F3B439}"/>
              </a:ext>
            </a:extLst>
          </p:cNvPr>
          <p:cNvPicPr/>
          <p:nvPr/>
        </p:nvPicPr>
        <p:blipFill>
          <a:blip r:embed="rId6"/>
          <a:stretch>
            <a:fillRect/>
          </a:stretch>
        </p:blipFill>
        <p:spPr>
          <a:xfrm>
            <a:off x="853282" y="3014791"/>
            <a:ext cx="7188199" cy="2012694"/>
          </a:xfrm>
          <a:prstGeom prst="rect">
            <a:avLst/>
          </a:prstGeom>
        </p:spPr>
      </p:pic>
      <p:sp>
        <p:nvSpPr>
          <p:cNvPr id="3" name="Rectangle 2">
            <a:extLst>
              <a:ext uri="{FF2B5EF4-FFF2-40B4-BE49-F238E27FC236}">
                <a16:creationId xmlns:a16="http://schemas.microsoft.com/office/drawing/2014/main" id="{57F659C0-CB6C-4255-9958-FBBBDA2F3BD0}"/>
              </a:ext>
            </a:extLst>
          </p:cNvPr>
          <p:cNvSpPr/>
          <p:nvPr/>
        </p:nvSpPr>
        <p:spPr>
          <a:xfrm>
            <a:off x="871137" y="1445375"/>
            <a:ext cx="7170343" cy="1397947"/>
          </a:xfrm>
          <a:prstGeom prst="rect">
            <a:avLst/>
          </a:prstGeom>
        </p:spPr>
        <p:txBody>
          <a:bodyPr wrap="square">
            <a:spAutoFit/>
          </a:bodyPr>
          <a:lstStyle/>
          <a:p>
            <a:pPr marL="457200" marR="0">
              <a:lnSpc>
                <a:spcPct val="107000"/>
              </a:lnSpc>
              <a:spcBef>
                <a:spcPts val="0"/>
              </a:spcBef>
              <a:spcAft>
                <a:spcPts val="800"/>
              </a:spcAft>
            </a:pPr>
            <a:r>
              <a:rPr lang="en-US" sz="1600" dirty="0">
                <a:solidFill>
                  <a:schemeClr val="bg1"/>
                </a:solidFill>
                <a:latin typeface="Calibri" panose="020F0502020204030204" pitchFamily="34" charset="0"/>
                <a:ea typeface="Calibri" panose="020F0502020204030204" pitchFamily="34" charset="0"/>
                <a:cs typeface="Times New Roman" panose="02020603050405020304" pitchFamily="18" charset="0"/>
              </a:rPr>
              <a:t>Using GridSearchCV which tries every combination of parameter given in the parameter grid, we can find out the best parameters.  Though we might get better accuracy with this approach, it could lot of time to search through all parameters. So, we need to be cautious consider the tradeoff between performance and accuracy before defining the parameters for GridSearchCV.</a:t>
            </a:r>
          </a:p>
        </p:txBody>
      </p:sp>
      <p:pic>
        <p:nvPicPr>
          <p:cNvPr id="7" name="Audio 6">
            <a:hlinkClick r:id="" action="ppaction://media"/>
            <a:extLst>
              <a:ext uri="{FF2B5EF4-FFF2-40B4-BE49-F238E27FC236}">
                <a16:creationId xmlns:a16="http://schemas.microsoft.com/office/drawing/2014/main" id="{625D26CF-2F23-49E9-AFCB-C7EAA39820C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432431578"/>
      </p:ext>
    </p:extLst>
  </p:cSld>
  <p:clrMapOvr>
    <a:masterClrMapping/>
  </p:clrMapOvr>
  <mc:AlternateContent xmlns:mc="http://schemas.openxmlformats.org/markup-compatibility/2006" xmlns:p14="http://schemas.microsoft.com/office/powerpoint/2010/main">
    <mc:Choice Requires="p14">
      <p:transition spd="slow" p14:dur="2000" advTm="73214"/>
    </mc:Choice>
    <mc:Fallback xmlns="">
      <p:transition spd="slow" advTm="73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7"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99" name="Group 9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00" name="Group 9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2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01" name="Group 10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40" name="Rectangle 139">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2" name="Group 141">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710947" cy="5289551"/>
            <a:chOff x="0" y="-1"/>
            <a:chExt cx="2281238" cy="5289551"/>
          </a:xfrm>
        </p:grpSpPr>
        <p:sp>
          <p:nvSpPr>
            <p:cNvPr id="143" name="Rectangle 142">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4"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5"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6" name="Rectangle 145">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7"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8"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8"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9"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0"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1"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2"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3"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4"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5"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6"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7"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8"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9"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0"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1"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2"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3"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4"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5"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6"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178"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8760" y="808057"/>
            <a:ext cx="7028021"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D4DFB56-F7D3-4EAE-9F46-B2FB19CE2A21}"/>
              </a:ext>
            </a:extLst>
          </p:cNvPr>
          <p:cNvPicPr>
            <a:picLocks noChangeAspect="1"/>
          </p:cNvPicPr>
          <p:nvPr/>
        </p:nvPicPr>
        <p:blipFill>
          <a:blip r:embed="rId6"/>
          <a:stretch>
            <a:fillRect/>
          </a:stretch>
        </p:blipFill>
        <p:spPr>
          <a:xfrm>
            <a:off x="1750059" y="1192565"/>
            <a:ext cx="6542675" cy="4465378"/>
          </a:xfrm>
          <a:prstGeom prst="rect">
            <a:avLst/>
          </a:prstGeom>
        </p:spPr>
      </p:pic>
      <p:pic>
        <p:nvPicPr>
          <p:cNvPr id="2" name="Audio 1">
            <a:hlinkClick r:id="" action="ppaction://media"/>
            <a:extLst>
              <a:ext uri="{FF2B5EF4-FFF2-40B4-BE49-F238E27FC236}">
                <a16:creationId xmlns:a16="http://schemas.microsoft.com/office/drawing/2014/main" id="{39974C5F-2991-4FE8-BDFC-8EC164B79F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561485465"/>
      </p:ext>
    </p:extLst>
  </p:cSld>
  <p:clrMapOvr>
    <a:masterClrMapping/>
  </p:clrMapOvr>
  <mc:AlternateContent xmlns:mc="http://schemas.openxmlformats.org/markup-compatibility/2006" xmlns:p14="http://schemas.microsoft.com/office/powerpoint/2010/main">
    <mc:Choice Requires="p14">
      <p:transition spd="slow" p14:dur="2000" advTm="33622"/>
    </mc:Choice>
    <mc:Fallback xmlns="">
      <p:transition spd="slow" advTm="33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4D7D9F-E617-499C-82F0-27922140E949}"/>
              </a:ext>
            </a:extLst>
          </p:cNvPr>
          <p:cNvSpPr txBox="1"/>
          <p:nvPr/>
        </p:nvSpPr>
        <p:spPr>
          <a:xfrm>
            <a:off x="569665" y="2029499"/>
            <a:ext cx="7642820" cy="1137363"/>
          </a:xfrm>
          <a:prstGeom prst="rect">
            <a:avLst/>
          </a:prstGeom>
          <a:noFill/>
        </p:spPr>
        <p:txBody>
          <a:bodyPr wrap="square" rtlCol="0">
            <a:spAutoFit/>
          </a:bodyPr>
          <a:lstStyle/>
          <a:p>
            <a:pPr marL="457200" algn="ctr">
              <a:lnSpc>
                <a:spcPct val="107000"/>
              </a:lnSpc>
              <a:spcAft>
                <a:spcPts val="800"/>
              </a:spcAft>
            </a:pPr>
            <a:r>
              <a:rPr lang="en-US" sz="3200" b="1" u="sng" dirty="0">
                <a:latin typeface="Calibri" panose="020F0502020204030204" pitchFamily="34" charset="0"/>
                <a:cs typeface="Times New Roman" panose="02020603050405020304" pitchFamily="18" charset="0"/>
              </a:rPr>
              <a:t>Model Deployment</a:t>
            </a:r>
          </a:p>
          <a:p>
            <a:endParaRPr lang="en-US" sz="1350" dirty="0"/>
          </a:p>
          <a:p>
            <a:endParaRPr lang="en-US" sz="1350" dirty="0"/>
          </a:p>
        </p:txBody>
      </p:sp>
      <p:pic>
        <p:nvPicPr>
          <p:cNvPr id="4" name="Audio 3">
            <a:hlinkClick r:id="" action="ppaction://media"/>
            <a:extLst>
              <a:ext uri="{FF2B5EF4-FFF2-40B4-BE49-F238E27FC236}">
                <a16:creationId xmlns:a16="http://schemas.microsoft.com/office/drawing/2014/main" id="{03DE73C6-C3F7-4AAA-B0C7-8A98E48B534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3222961414"/>
      </p:ext>
    </p:extLst>
  </p:cSld>
  <p:clrMapOvr>
    <a:masterClrMapping/>
  </p:clrMapOvr>
  <mc:AlternateContent xmlns:mc="http://schemas.openxmlformats.org/markup-compatibility/2006" xmlns:p14="http://schemas.microsoft.com/office/powerpoint/2010/main">
    <mc:Choice Requires="p14">
      <p:transition spd="slow" p14:dur="2000" advTm="5426"/>
    </mc:Choice>
    <mc:Fallback xmlns="">
      <p:transition spd="slow" advTm="5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728807"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68" name="Rectangle 67">
            <a:extLst>
              <a:ext uri="{FF2B5EF4-FFF2-40B4-BE49-F238E27FC236}">
                <a16:creationId xmlns:a16="http://schemas.microsoft.com/office/drawing/2014/main" id="{81B1BC20-CC70-4C30-B9BE-C23E121CA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BED7CCD5-D3A4-4162-9CC4-03DF5AB89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2" y="-3747"/>
            <a:ext cx="914400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2" name="Group 71">
            <a:extLst>
              <a:ext uri="{FF2B5EF4-FFF2-40B4-BE49-F238E27FC236}">
                <a16:creationId xmlns:a16="http://schemas.microsoft.com/office/drawing/2014/main" id="{D5E95061-A9DC-4C67-BCAF-F560690997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728807"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3" name="Rectangle 5">
              <a:extLst>
                <a:ext uri="{FF2B5EF4-FFF2-40B4-BE49-F238E27FC236}">
                  <a16:creationId xmlns:a16="http://schemas.microsoft.com/office/drawing/2014/main" id="{92D4D96C-8395-4198-90A3-2363570D4D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4" name="Freeform 6">
              <a:extLst>
                <a:ext uri="{FF2B5EF4-FFF2-40B4-BE49-F238E27FC236}">
                  <a16:creationId xmlns:a16="http://schemas.microsoft.com/office/drawing/2014/main" id="{EF229BAE-A3AA-4095-A3F8-65181A713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7">
              <a:extLst>
                <a:ext uri="{FF2B5EF4-FFF2-40B4-BE49-F238E27FC236}">
                  <a16:creationId xmlns:a16="http://schemas.microsoft.com/office/drawing/2014/main" id="{C71621C3-B057-4E50-808A-EF718590D2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Rectangle 8">
              <a:extLst>
                <a:ext uri="{FF2B5EF4-FFF2-40B4-BE49-F238E27FC236}">
                  <a16:creationId xmlns:a16="http://schemas.microsoft.com/office/drawing/2014/main" id="{37D3BCDA-C38C-4B10-A653-0210E85978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7" name="Freeform 9">
              <a:extLst>
                <a:ext uri="{FF2B5EF4-FFF2-40B4-BE49-F238E27FC236}">
                  <a16:creationId xmlns:a16="http://schemas.microsoft.com/office/drawing/2014/main" id="{CE4DC5B4-793A-4E8B-A3F7-53EB548F45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0">
              <a:extLst>
                <a:ext uri="{FF2B5EF4-FFF2-40B4-BE49-F238E27FC236}">
                  <a16:creationId xmlns:a16="http://schemas.microsoft.com/office/drawing/2014/main" id="{2664DA82-4469-42CC-93F4-662128EC6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1">
              <a:extLst>
                <a:ext uri="{FF2B5EF4-FFF2-40B4-BE49-F238E27FC236}">
                  <a16:creationId xmlns:a16="http://schemas.microsoft.com/office/drawing/2014/main" id="{ED439A82-9407-4694-886D-7447BDFF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2">
              <a:extLst>
                <a:ext uri="{FF2B5EF4-FFF2-40B4-BE49-F238E27FC236}">
                  <a16:creationId xmlns:a16="http://schemas.microsoft.com/office/drawing/2014/main" id="{C35292A7-2459-4132-8FE8-54BF071CC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3">
              <a:extLst>
                <a:ext uri="{FF2B5EF4-FFF2-40B4-BE49-F238E27FC236}">
                  <a16:creationId xmlns:a16="http://schemas.microsoft.com/office/drawing/2014/main" id="{8A55D4A9-1B6E-409D-BF10-201C8A829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4">
              <a:extLst>
                <a:ext uri="{FF2B5EF4-FFF2-40B4-BE49-F238E27FC236}">
                  <a16:creationId xmlns:a16="http://schemas.microsoft.com/office/drawing/2014/main" id="{FDA8F85E-07E7-45C0-A165-6DB771A53D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5">
              <a:extLst>
                <a:ext uri="{FF2B5EF4-FFF2-40B4-BE49-F238E27FC236}">
                  <a16:creationId xmlns:a16="http://schemas.microsoft.com/office/drawing/2014/main" id="{09508E73-6AA1-460C-97B9-8EF00855A5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6">
              <a:extLst>
                <a:ext uri="{FF2B5EF4-FFF2-40B4-BE49-F238E27FC236}">
                  <a16:creationId xmlns:a16="http://schemas.microsoft.com/office/drawing/2014/main" id="{5913AD99-4A77-44C3-ACDF-8410765B76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7">
              <a:extLst>
                <a:ext uri="{FF2B5EF4-FFF2-40B4-BE49-F238E27FC236}">
                  <a16:creationId xmlns:a16="http://schemas.microsoft.com/office/drawing/2014/main" id="{413BDF5F-2CC6-47A3-B422-38D6E292D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8">
              <a:extLst>
                <a:ext uri="{FF2B5EF4-FFF2-40B4-BE49-F238E27FC236}">
                  <a16:creationId xmlns:a16="http://schemas.microsoft.com/office/drawing/2014/main" id="{6F69599A-544F-4B1D-91C3-762B09CF78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9">
              <a:extLst>
                <a:ext uri="{FF2B5EF4-FFF2-40B4-BE49-F238E27FC236}">
                  <a16:creationId xmlns:a16="http://schemas.microsoft.com/office/drawing/2014/main" id="{DFAE31B2-DF2A-4FD2-B98E-3657F825C9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0">
              <a:extLst>
                <a:ext uri="{FF2B5EF4-FFF2-40B4-BE49-F238E27FC236}">
                  <a16:creationId xmlns:a16="http://schemas.microsoft.com/office/drawing/2014/main" id="{9D7B120D-680C-4AC9-A263-A7DE0F5F1F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1">
              <a:extLst>
                <a:ext uri="{FF2B5EF4-FFF2-40B4-BE49-F238E27FC236}">
                  <a16:creationId xmlns:a16="http://schemas.microsoft.com/office/drawing/2014/main" id="{DC8A9F99-D409-4E13-8D58-6A34BE714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2">
              <a:extLst>
                <a:ext uri="{FF2B5EF4-FFF2-40B4-BE49-F238E27FC236}">
                  <a16:creationId xmlns:a16="http://schemas.microsoft.com/office/drawing/2014/main" id="{EB955E41-680C-44AA-B602-C1A69E951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3">
              <a:extLst>
                <a:ext uri="{FF2B5EF4-FFF2-40B4-BE49-F238E27FC236}">
                  <a16:creationId xmlns:a16="http://schemas.microsoft.com/office/drawing/2014/main" id="{332ED336-B831-4A24-9181-CC63707A4E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4">
              <a:extLst>
                <a:ext uri="{FF2B5EF4-FFF2-40B4-BE49-F238E27FC236}">
                  <a16:creationId xmlns:a16="http://schemas.microsoft.com/office/drawing/2014/main" id="{1A8B6B8C-5265-4AD1-9A67-B3CFFF4A9C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5">
              <a:extLst>
                <a:ext uri="{FF2B5EF4-FFF2-40B4-BE49-F238E27FC236}">
                  <a16:creationId xmlns:a16="http://schemas.microsoft.com/office/drawing/2014/main" id="{9E8ED6FD-8796-48CB-98ED-0E729E16B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6">
              <a:extLst>
                <a:ext uri="{FF2B5EF4-FFF2-40B4-BE49-F238E27FC236}">
                  <a16:creationId xmlns:a16="http://schemas.microsoft.com/office/drawing/2014/main" id="{DE668E67-2522-4B6B-A8BF-C3CD36F891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7">
              <a:extLst>
                <a:ext uri="{FF2B5EF4-FFF2-40B4-BE49-F238E27FC236}">
                  <a16:creationId xmlns:a16="http://schemas.microsoft.com/office/drawing/2014/main" id="{B2474CAA-635F-43E4-AFFF-B24637DC6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8">
              <a:extLst>
                <a:ext uri="{FF2B5EF4-FFF2-40B4-BE49-F238E27FC236}">
                  <a16:creationId xmlns:a16="http://schemas.microsoft.com/office/drawing/2014/main" id="{1C1B778D-83CB-443C-B463-7EE26603E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9">
              <a:extLst>
                <a:ext uri="{FF2B5EF4-FFF2-40B4-BE49-F238E27FC236}">
                  <a16:creationId xmlns:a16="http://schemas.microsoft.com/office/drawing/2014/main" id="{654DEAB4-B194-4182-A7BE-E247F19AA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0">
              <a:extLst>
                <a:ext uri="{FF2B5EF4-FFF2-40B4-BE49-F238E27FC236}">
                  <a16:creationId xmlns:a16="http://schemas.microsoft.com/office/drawing/2014/main" id="{D8E3CE4C-0C48-485B-8EA0-B036FCC333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31">
              <a:extLst>
                <a:ext uri="{FF2B5EF4-FFF2-40B4-BE49-F238E27FC236}">
                  <a16:creationId xmlns:a16="http://schemas.microsoft.com/office/drawing/2014/main" id="{7958BBBD-B721-4DA1-8764-D8188EB70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32">
              <a:extLst>
                <a:ext uri="{FF2B5EF4-FFF2-40B4-BE49-F238E27FC236}">
                  <a16:creationId xmlns:a16="http://schemas.microsoft.com/office/drawing/2014/main" id="{23180B75-7F19-41E5-A4C3-9096FF7D19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Rectangle 33">
              <a:extLst>
                <a:ext uri="{FF2B5EF4-FFF2-40B4-BE49-F238E27FC236}">
                  <a16:creationId xmlns:a16="http://schemas.microsoft.com/office/drawing/2014/main" id="{57F706CF-8096-494C-A6E1-5BE7F62306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2" name="Freeform 34">
              <a:extLst>
                <a:ext uri="{FF2B5EF4-FFF2-40B4-BE49-F238E27FC236}">
                  <a16:creationId xmlns:a16="http://schemas.microsoft.com/office/drawing/2014/main" id="{8B4065A5-6701-492B-BE7F-9E00FE6156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5">
              <a:extLst>
                <a:ext uri="{FF2B5EF4-FFF2-40B4-BE49-F238E27FC236}">
                  <a16:creationId xmlns:a16="http://schemas.microsoft.com/office/drawing/2014/main" id="{66E06571-DDD0-47CB-97CF-FF8432467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36">
              <a:extLst>
                <a:ext uri="{FF2B5EF4-FFF2-40B4-BE49-F238E27FC236}">
                  <a16:creationId xmlns:a16="http://schemas.microsoft.com/office/drawing/2014/main" id="{50F0D75F-DE36-46A5-8FEB-00CF9D01A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7">
              <a:extLst>
                <a:ext uri="{FF2B5EF4-FFF2-40B4-BE49-F238E27FC236}">
                  <a16:creationId xmlns:a16="http://schemas.microsoft.com/office/drawing/2014/main" id="{C7AF11B9-2298-41D7-9878-99E19E827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8">
              <a:extLst>
                <a:ext uri="{FF2B5EF4-FFF2-40B4-BE49-F238E27FC236}">
                  <a16:creationId xmlns:a16="http://schemas.microsoft.com/office/drawing/2014/main" id="{7B43B683-4229-4623-A504-56FE6CCB5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39">
              <a:extLst>
                <a:ext uri="{FF2B5EF4-FFF2-40B4-BE49-F238E27FC236}">
                  <a16:creationId xmlns:a16="http://schemas.microsoft.com/office/drawing/2014/main" id="{7B4CC276-9BB9-4394-A369-F7DB2BD8E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40">
              <a:extLst>
                <a:ext uri="{FF2B5EF4-FFF2-40B4-BE49-F238E27FC236}">
                  <a16:creationId xmlns:a16="http://schemas.microsoft.com/office/drawing/2014/main" id="{98010162-18EE-455C-AABD-0B715C2BBF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41">
              <a:extLst>
                <a:ext uri="{FF2B5EF4-FFF2-40B4-BE49-F238E27FC236}">
                  <a16:creationId xmlns:a16="http://schemas.microsoft.com/office/drawing/2014/main" id="{5950D288-22B2-4286-B4FB-D6665C103E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2">
              <a:extLst>
                <a:ext uri="{FF2B5EF4-FFF2-40B4-BE49-F238E27FC236}">
                  <a16:creationId xmlns:a16="http://schemas.microsoft.com/office/drawing/2014/main" id="{E0A686CA-B0EF-4B0C-B69B-E715EA3E54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43">
              <a:extLst>
                <a:ext uri="{FF2B5EF4-FFF2-40B4-BE49-F238E27FC236}">
                  <a16:creationId xmlns:a16="http://schemas.microsoft.com/office/drawing/2014/main" id="{75D61EE6-C405-433B-AEC8-6241D547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44">
              <a:extLst>
                <a:ext uri="{FF2B5EF4-FFF2-40B4-BE49-F238E27FC236}">
                  <a16:creationId xmlns:a16="http://schemas.microsoft.com/office/drawing/2014/main" id="{4C718553-7221-4BFF-AFEE-64E166C6A8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Rectangle 45">
              <a:extLst>
                <a:ext uri="{FF2B5EF4-FFF2-40B4-BE49-F238E27FC236}">
                  <a16:creationId xmlns:a16="http://schemas.microsoft.com/office/drawing/2014/main" id="{9F00A845-A7BB-4253-8C15-0FF3D05980E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4" name="Freeform 46">
              <a:extLst>
                <a:ext uri="{FF2B5EF4-FFF2-40B4-BE49-F238E27FC236}">
                  <a16:creationId xmlns:a16="http://schemas.microsoft.com/office/drawing/2014/main" id="{53476DBF-E7E4-46E9-AAF2-8810E14EE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47">
              <a:extLst>
                <a:ext uri="{FF2B5EF4-FFF2-40B4-BE49-F238E27FC236}">
                  <a16:creationId xmlns:a16="http://schemas.microsoft.com/office/drawing/2014/main" id="{4F608C86-9940-444C-B200-155DF4E0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48">
              <a:extLst>
                <a:ext uri="{FF2B5EF4-FFF2-40B4-BE49-F238E27FC236}">
                  <a16:creationId xmlns:a16="http://schemas.microsoft.com/office/drawing/2014/main" id="{BB49A08B-2E6F-4B8C-8F61-6869B069B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49">
              <a:extLst>
                <a:ext uri="{FF2B5EF4-FFF2-40B4-BE49-F238E27FC236}">
                  <a16:creationId xmlns:a16="http://schemas.microsoft.com/office/drawing/2014/main" id="{03A08195-C526-497F-89D0-566E91704B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50">
              <a:extLst>
                <a:ext uri="{FF2B5EF4-FFF2-40B4-BE49-F238E27FC236}">
                  <a16:creationId xmlns:a16="http://schemas.microsoft.com/office/drawing/2014/main" id="{235FDAAF-2063-40C9-BE1C-7E116C8A30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51">
              <a:extLst>
                <a:ext uri="{FF2B5EF4-FFF2-40B4-BE49-F238E27FC236}">
                  <a16:creationId xmlns:a16="http://schemas.microsoft.com/office/drawing/2014/main" id="{2EAF15FA-570E-412B-992B-CAAB83384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52">
              <a:extLst>
                <a:ext uri="{FF2B5EF4-FFF2-40B4-BE49-F238E27FC236}">
                  <a16:creationId xmlns:a16="http://schemas.microsoft.com/office/drawing/2014/main" id="{91FCA14D-FA3E-44C1-B8CB-8C8B730486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3">
              <a:extLst>
                <a:ext uri="{FF2B5EF4-FFF2-40B4-BE49-F238E27FC236}">
                  <a16:creationId xmlns:a16="http://schemas.microsoft.com/office/drawing/2014/main" id="{A889215B-3708-4985-A1D7-42A99B3575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54">
              <a:extLst>
                <a:ext uri="{FF2B5EF4-FFF2-40B4-BE49-F238E27FC236}">
                  <a16:creationId xmlns:a16="http://schemas.microsoft.com/office/drawing/2014/main" id="{5C58C66E-AFD4-4A37-9646-FF8A511A6C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55">
              <a:extLst>
                <a:ext uri="{FF2B5EF4-FFF2-40B4-BE49-F238E27FC236}">
                  <a16:creationId xmlns:a16="http://schemas.microsoft.com/office/drawing/2014/main" id="{F99DC7ED-E983-4ACA-B702-727C2A593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56">
              <a:extLst>
                <a:ext uri="{FF2B5EF4-FFF2-40B4-BE49-F238E27FC236}">
                  <a16:creationId xmlns:a16="http://schemas.microsoft.com/office/drawing/2014/main" id="{918FC910-5BDA-49AE-95A5-774012D2D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57">
              <a:extLst>
                <a:ext uri="{FF2B5EF4-FFF2-40B4-BE49-F238E27FC236}">
                  <a16:creationId xmlns:a16="http://schemas.microsoft.com/office/drawing/2014/main" id="{AA1E286C-EECB-46DC-9505-501CCDD8B8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58">
              <a:extLst>
                <a:ext uri="{FF2B5EF4-FFF2-40B4-BE49-F238E27FC236}">
                  <a16:creationId xmlns:a16="http://schemas.microsoft.com/office/drawing/2014/main" id="{A838D816-F9F3-4AB2-92C6-1F986D0BC0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useBgFill="1">
        <p:nvSpPr>
          <p:cNvPr id="128" name="Round Diagonal Corner Rectangle 6">
            <a:extLst>
              <a:ext uri="{FF2B5EF4-FFF2-40B4-BE49-F238E27FC236}">
                <a16:creationId xmlns:a16="http://schemas.microsoft.com/office/drawing/2014/main" id="{4683B8BC-85C4-41F2-9CD3-B074823B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230" y="639965"/>
            <a:ext cx="8159993" cy="3598548"/>
          </a:xfrm>
          <a:prstGeom prst="round2DiagRect">
            <a:avLst>
              <a:gd name="adj1" fmla="val 9529"/>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117C38C-5A55-43A0-A36C-7F23260AD6FC}"/>
              </a:ext>
            </a:extLst>
          </p:cNvPr>
          <p:cNvPicPr>
            <a:picLocks noChangeAspect="1"/>
          </p:cNvPicPr>
          <p:nvPr/>
        </p:nvPicPr>
        <p:blipFill>
          <a:blip r:embed="rId5"/>
          <a:stretch>
            <a:fillRect/>
          </a:stretch>
        </p:blipFill>
        <p:spPr>
          <a:xfrm>
            <a:off x="1198987" y="951493"/>
            <a:ext cx="6762479" cy="2975493"/>
          </a:xfrm>
          <a:prstGeom prst="rect">
            <a:avLst/>
          </a:prstGeom>
        </p:spPr>
      </p:pic>
      <p:sp>
        <p:nvSpPr>
          <p:cNvPr id="4" name="TextBox 3">
            <a:extLst>
              <a:ext uri="{FF2B5EF4-FFF2-40B4-BE49-F238E27FC236}">
                <a16:creationId xmlns:a16="http://schemas.microsoft.com/office/drawing/2014/main" id="{4AEDFA13-A146-4C63-B9A3-CE98A66EB225}"/>
              </a:ext>
            </a:extLst>
          </p:cNvPr>
          <p:cNvSpPr txBox="1"/>
          <p:nvPr/>
        </p:nvSpPr>
        <p:spPr>
          <a:xfrm>
            <a:off x="1417338" y="4457998"/>
            <a:ext cx="6822893" cy="923330"/>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Create the model with best parameters obtained from  tuning</a:t>
            </a:r>
          </a:p>
          <a:p>
            <a:pPr marL="285750" indent="-285750">
              <a:buFont typeface="Arial" panose="020B0604020202020204" pitchFamily="34" charset="0"/>
              <a:buChar char="•"/>
            </a:pPr>
            <a:r>
              <a:rPr lang="en-US" dirty="0">
                <a:solidFill>
                  <a:schemeClr val="bg1"/>
                </a:solidFill>
              </a:rPr>
              <a:t>Save the model using </a:t>
            </a:r>
            <a:r>
              <a:rPr lang="en-US" dirty="0" err="1">
                <a:solidFill>
                  <a:schemeClr val="bg1"/>
                </a:solidFill>
              </a:rPr>
              <a:t>joblib</a:t>
            </a:r>
            <a:r>
              <a:rPr lang="en-US" dirty="0">
                <a:solidFill>
                  <a:schemeClr val="bg1"/>
                </a:solidFill>
              </a:rPr>
              <a:t> module as a pickle</a:t>
            </a:r>
          </a:p>
          <a:p>
            <a:pPr marL="285750" indent="-285750">
              <a:buFont typeface="Arial" panose="020B0604020202020204" pitchFamily="34" charset="0"/>
              <a:buChar char="•"/>
            </a:pPr>
            <a:r>
              <a:rPr lang="en-US" dirty="0">
                <a:solidFill>
                  <a:schemeClr val="bg1"/>
                </a:solidFill>
              </a:rPr>
              <a:t>Deploy the pickle on the server and use it for fitting new unseen data</a:t>
            </a:r>
          </a:p>
        </p:txBody>
      </p:sp>
      <p:pic>
        <p:nvPicPr>
          <p:cNvPr id="8" name="Audio 7">
            <a:hlinkClick r:id="" action="ppaction://media"/>
            <a:extLst>
              <a:ext uri="{FF2B5EF4-FFF2-40B4-BE49-F238E27FC236}">
                <a16:creationId xmlns:a16="http://schemas.microsoft.com/office/drawing/2014/main" id="{09938A8B-657E-471B-8D28-BDE4862EE56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2385673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5078"/>
    </mc:Choice>
    <mc:Fallback xmlns="">
      <p:transition spd="slow" advTm="45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7DDF24-FCAA-468E-8F4B-EF41B972EA98}"/>
              </a:ext>
            </a:extLst>
          </p:cNvPr>
          <p:cNvSpPr txBox="1"/>
          <p:nvPr/>
        </p:nvSpPr>
        <p:spPr>
          <a:xfrm>
            <a:off x="781151" y="810796"/>
            <a:ext cx="7642820" cy="1154162"/>
          </a:xfrm>
          <a:prstGeom prst="rect">
            <a:avLst/>
          </a:prstGeom>
          <a:noFill/>
        </p:spPr>
        <p:txBody>
          <a:bodyPr wrap="square" rtlCol="0">
            <a:spAutoFit/>
          </a:bodyPr>
          <a:lstStyle/>
          <a:p>
            <a:endParaRPr lang="en-US" b="1" dirty="0"/>
          </a:p>
          <a:p>
            <a:r>
              <a:rPr lang="en-US" b="1" dirty="0"/>
              <a:t>						</a:t>
            </a:r>
            <a:r>
              <a:rPr lang="en-US" sz="2400" b="1" dirty="0"/>
              <a:t>Conclusion</a:t>
            </a:r>
          </a:p>
          <a:p>
            <a:endParaRPr lang="en-US" sz="1350" dirty="0"/>
          </a:p>
          <a:p>
            <a:endParaRPr lang="en-US" sz="1350" dirty="0"/>
          </a:p>
        </p:txBody>
      </p:sp>
      <p:sp>
        <p:nvSpPr>
          <p:cNvPr id="6" name="Rectangle 5">
            <a:extLst>
              <a:ext uri="{FF2B5EF4-FFF2-40B4-BE49-F238E27FC236}">
                <a16:creationId xmlns:a16="http://schemas.microsoft.com/office/drawing/2014/main" id="{98F7BF1E-82D2-428E-89C9-51B355DBB0D7}"/>
              </a:ext>
            </a:extLst>
          </p:cNvPr>
          <p:cNvSpPr/>
          <p:nvPr/>
        </p:nvSpPr>
        <p:spPr>
          <a:xfrm>
            <a:off x="908288" y="2057866"/>
            <a:ext cx="6987581" cy="2563715"/>
          </a:xfrm>
          <a:prstGeom prst="rect">
            <a:avLst/>
          </a:prstGeom>
        </p:spPr>
        <p:txBody>
          <a:bodyPr wrap="square">
            <a:spAutoFit/>
          </a:bodyPr>
          <a:lstStyle/>
          <a:p>
            <a:pPr marL="45720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Performance of the model can be further improved upon using Deep Learning and Neural Networks. </a:t>
            </a:r>
          </a:p>
          <a:p>
            <a:pPr marL="45720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45720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Project Code: </a:t>
            </a:r>
            <a:r>
              <a:rPr lang="en-US" dirty="0">
                <a:hlinkClick r:id="rId4"/>
              </a:rPr>
              <a:t>https://github.com/iamnrr/DSC680-Projects/tree/master/Customer%20Behaviour%20Prediction</a:t>
            </a:r>
            <a:endParaRPr lang="en-US" dirty="0"/>
          </a:p>
          <a:p>
            <a:pPr marL="457200" marR="0">
              <a:lnSpc>
                <a:spcPct val="107000"/>
              </a:lnSpc>
              <a:spcBef>
                <a:spcPts val="0"/>
              </a:spcBef>
              <a:spcAft>
                <a:spcPts val="8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dirty="0">
                <a:latin typeface="Calibri" panose="020F0502020204030204" pitchFamily="34" charset="0"/>
                <a:cs typeface="Times New Roman" panose="02020603050405020304" pitchFamily="18" charset="0"/>
              </a:rPr>
              <a:t>Git Hub Portfolio: </a:t>
            </a:r>
            <a:r>
              <a:rPr lang="en-US" dirty="0">
                <a:hlinkClick r:id="rId5"/>
              </a:rPr>
              <a:t>https://iamnrr.github.io/</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B2A6BFFE-28D9-4264-BD5E-08E6E49AEF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2590359066"/>
      </p:ext>
    </p:extLst>
  </p:cSld>
  <p:clrMapOvr>
    <a:masterClrMapping/>
  </p:clrMapOvr>
  <mc:AlternateContent xmlns:mc="http://schemas.openxmlformats.org/markup-compatibility/2006" xmlns:p14="http://schemas.microsoft.com/office/powerpoint/2010/main">
    <mc:Choice Requires="p14">
      <p:transition spd="slow" p14:dur="2000" advTm="58979"/>
    </mc:Choice>
    <mc:Fallback xmlns="">
      <p:transition spd="slow" advTm="58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7DDF24-FCAA-468E-8F4B-EF41B972EA98}"/>
              </a:ext>
            </a:extLst>
          </p:cNvPr>
          <p:cNvSpPr txBox="1"/>
          <p:nvPr/>
        </p:nvSpPr>
        <p:spPr>
          <a:xfrm>
            <a:off x="1286540" y="2365744"/>
            <a:ext cx="5991446" cy="877163"/>
          </a:xfrm>
          <a:prstGeom prst="rect">
            <a:avLst/>
          </a:prstGeom>
          <a:noFill/>
        </p:spPr>
        <p:txBody>
          <a:bodyPr wrap="square" rtlCol="0">
            <a:spAutoFit/>
          </a:bodyPr>
          <a:lstStyle/>
          <a:p>
            <a:pPr algn="ctr"/>
            <a:r>
              <a:rPr lang="en-US" sz="2400" b="1" dirty="0"/>
              <a:t>Thank You</a:t>
            </a:r>
          </a:p>
          <a:p>
            <a:endParaRPr lang="en-US" sz="1350" dirty="0"/>
          </a:p>
          <a:p>
            <a:endParaRPr lang="en-US" sz="1350" dirty="0"/>
          </a:p>
        </p:txBody>
      </p:sp>
      <p:pic>
        <p:nvPicPr>
          <p:cNvPr id="6" name="Audio 5">
            <a:hlinkClick r:id="" action="ppaction://media"/>
            <a:extLst>
              <a:ext uri="{FF2B5EF4-FFF2-40B4-BE49-F238E27FC236}">
                <a16:creationId xmlns:a16="http://schemas.microsoft.com/office/drawing/2014/main" id="{F7429144-C382-4578-AA0E-4F6376B42A9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2587218243"/>
      </p:ext>
    </p:extLst>
  </p:cSld>
  <p:clrMapOvr>
    <a:masterClrMapping/>
  </p:clrMapOvr>
  <mc:AlternateContent xmlns:mc="http://schemas.openxmlformats.org/markup-compatibility/2006" xmlns:p14="http://schemas.microsoft.com/office/powerpoint/2010/main">
    <mc:Choice Requires="p14">
      <p:transition spd="slow" p14:dur="2000" advTm="14656"/>
    </mc:Choice>
    <mc:Fallback xmlns="">
      <p:transition spd="slow" advTm="14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1C12DA-1F04-410C-8C2B-715D61E661DA}"/>
              </a:ext>
            </a:extLst>
          </p:cNvPr>
          <p:cNvSpPr/>
          <p:nvPr/>
        </p:nvSpPr>
        <p:spPr>
          <a:xfrm>
            <a:off x="1260565" y="2528048"/>
            <a:ext cx="6622869" cy="595932"/>
          </a:xfrm>
          <a:prstGeom prst="rect">
            <a:avLst/>
          </a:prstGeom>
        </p:spPr>
        <p:txBody>
          <a:bodyPr wrap="square">
            <a:spAutoFit/>
          </a:bodyPr>
          <a:lstStyle/>
          <a:p>
            <a:pPr marL="457200" marR="0" algn="ctr">
              <a:lnSpc>
                <a:spcPct val="107000"/>
              </a:lnSpc>
              <a:spcBef>
                <a:spcPts val="0"/>
              </a:spcBef>
              <a:spcAft>
                <a:spcPts val="800"/>
              </a:spcAft>
            </a:pPr>
            <a:r>
              <a:rPr lang="en-US" sz="3200" b="1" u="sng" dirty="0">
                <a:latin typeface="Calibri" panose="020F0502020204030204" pitchFamily="34" charset="0"/>
                <a:ea typeface="Calibri" panose="020F0502020204030204" pitchFamily="34" charset="0"/>
                <a:cs typeface="Times New Roman" panose="02020603050405020304" pitchFamily="18" charset="0"/>
              </a:rPr>
              <a:t>Exploratory Data Analysis</a:t>
            </a:r>
            <a:endParaRPr lang="en-US" sz="3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CC427686-13B9-44CA-941B-8FB4EAF3DBF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478873880"/>
      </p:ext>
    </p:extLst>
  </p:cSld>
  <p:clrMapOvr>
    <a:masterClrMapping/>
  </p:clrMapOvr>
  <mc:AlternateContent xmlns:mc="http://schemas.openxmlformats.org/markup-compatibility/2006" xmlns:p14="http://schemas.microsoft.com/office/powerpoint/2010/main">
    <mc:Choice Requires="p14">
      <p:transition spd="slow" p14:dur="2000" advTm="4279"/>
    </mc:Choice>
    <mc:Fallback xmlns="">
      <p:transition spd="slow" advTm="4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D9E9FF-0168-4EEA-9397-B6B66BF5A8D1}"/>
              </a:ext>
            </a:extLst>
          </p:cNvPr>
          <p:cNvSpPr>
            <a:spLocks noGrp="1"/>
          </p:cNvSpPr>
          <p:nvPr>
            <p:ph idx="1"/>
          </p:nvPr>
        </p:nvSpPr>
        <p:spPr>
          <a:xfrm>
            <a:off x="1254244" y="166559"/>
            <a:ext cx="7395882" cy="6410275"/>
          </a:xfrm>
          <a:ln w="31750">
            <a:noFill/>
          </a:ln>
        </p:spPr>
        <p:txBody>
          <a:bodyPr>
            <a:noAutofit/>
          </a:bodyPr>
          <a:lstStyle/>
          <a:p>
            <a:pPr marL="0" indent="0">
              <a:lnSpc>
                <a:spcPct val="100000"/>
              </a:lnSpc>
              <a:spcBef>
                <a:spcPts val="100"/>
              </a:spcBef>
              <a:buNone/>
            </a:pPr>
            <a:r>
              <a:rPr lang="en-US" sz="1000" b="1" u="sng" dirty="0"/>
              <a:t>Feature Variables:</a:t>
            </a:r>
            <a:r>
              <a:rPr lang="en-US" sz="1000" dirty="0"/>
              <a:t> There are 16 input variables, out of which some are categorical, and some are numeric. Below is the entire list</a:t>
            </a:r>
          </a:p>
          <a:p>
            <a:pPr marL="0" indent="0">
              <a:lnSpc>
                <a:spcPct val="100000"/>
              </a:lnSpc>
              <a:spcBef>
                <a:spcPts val="100"/>
              </a:spcBef>
              <a:buNone/>
            </a:pPr>
            <a:r>
              <a:rPr lang="en-US" sz="1000" dirty="0"/>
              <a:t>1 - age (numeric)</a:t>
            </a:r>
          </a:p>
          <a:p>
            <a:pPr marL="0" indent="0">
              <a:lnSpc>
                <a:spcPct val="100000"/>
              </a:lnSpc>
              <a:spcBef>
                <a:spcPts val="100"/>
              </a:spcBef>
              <a:buNone/>
            </a:pPr>
            <a:r>
              <a:rPr lang="en-US" sz="1000" dirty="0"/>
              <a:t> </a:t>
            </a:r>
          </a:p>
          <a:p>
            <a:pPr marL="0" indent="0">
              <a:lnSpc>
                <a:spcPct val="100000"/>
              </a:lnSpc>
              <a:spcBef>
                <a:spcPts val="100"/>
              </a:spcBef>
              <a:buNone/>
            </a:pPr>
            <a:r>
              <a:rPr lang="en-US" sz="1000" dirty="0"/>
              <a:t>2 - job : type of job (categorical: "admin.","unknown","unemployed","management","housemaid","entrepreneur", "student","blue-collar","self-employed","retired","technician","services")</a:t>
            </a:r>
          </a:p>
          <a:p>
            <a:pPr marL="0" indent="0">
              <a:lnSpc>
                <a:spcPct val="100000"/>
              </a:lnSpc>
              <a:spcBef>
                <a:spcPts val="100"/>
              </a:spcBef>
              <a:buNone/>
            </a:pPr>
            <a:r>
              <a:rPr lang="en-US" sz="1000" dirty="0"/>
              <a:t> </a:t>
            </a:r>
          </a:p>
          <a:p>
            <a:pPr marL="0" indent="0">
              <a:lnSpc>
                <a:spcPct val="100000"/>
              </a:lnSpc>
              <a:spcBef>
                <a:spcPts val="100"/>
              </a:spcBef>
              <a:buNone/>
            </a:pPr>
            <a:r>
              <a:rPr lang="en-US" sz="1000" dirty="0"/>
              <a:t>3 - marital : marital status (categorical: "</a:t>
            </a:r>
            <a:r>
              <a:rPr lang="en-US" sz="1000" dirty="0" err="1"/>
              <a:t>married","divorced","single</a:t>
            </a:r>
            <a:r>
              <a:rPr lang="en-US" sz="1000" dirty="0"/>
              <a:t>"; note: "divorced" means divorced or widowed)</a:t>
            </a:r>
          </a:p>
          <a:p>
            <a:pPr marL="0" indent="0">
              <a:lnSpc>
                <a:spcPct val="100000"/>
              </a:lnSpc>
              <a:spcBef>
                <a:spcPts val="100"/>
              </a:spcBef>
              <a:buNone/>
            </a:pPr>
            <a:r>
              <a:rPr lang="en-US" sz="1000" dirty="0"/>
              <a:t> </a:t>
            </a:r>
          </a:p>
          <a:p>
            <a:pPr marL="0" indent="0">
              <a:lnSpc>
                <a:spcPct val="100000"/>
              </a:lnSpc>
              <a:spcBef>
                <a:spcPts val="100"/>
              </a:spcBef>
              <a:buNone/>
            </a:pPr>
            <a:r>
              <a:rPr lang="en-US" sz="1000" dirty="0"/>
              <a:t>4 - education (categorical: "</a:t>
            </a:r>
            <a:r>
              <a:rPr lang="en-US" sz="1000" dirty="0" err="1"/>
              <a:t>unknown","secondary","primary","tertiary</a:t>
            </a:r>
            <a:r>
              <a:rPr lang="en-US" sz="1000" dirty="0"/>
              <a:t>")</a:t>
            </a:r>
          </a:p>
          <a:p>
            <a:pPr marL="0" indent="0">
              <a:lnSpc>
                <a:spcPct val="100000"/>
              </a:lnSpc>
              <a:spcBef>
                <a:spcPts val="100"/>
              </a:spcBef>
              <a:buNone/>
            </a:pPr>
            <a:r>
              <a:rPr lang="en-US" sz="1000" dirty="0"/>
              <a:t> </a:t>
            </a:r>
          </a:p>
          <a:p>
            <a:pPr marL="0" indent="0">
              <a:lnSpc>
                <a:spcPct val="100000"/>
              </a:lnSpc>
              <a:spcBef>
                <a:spcPts val="100"/>
              </a:spcBef>
              <a:buNone/>
            </a:pPr>
            <a:r>
              <a:rPr lang="en-US" sz="1000" dirty="0"/>
              <a:t>5 - default: has credit in default? (binary: "</a:t>
            </a:r>
            <a:r>
              <a:rPr lang="en-US" sz="1000" dirty="0" err="1"/>
              <a:t>yes","no</a:t>
            </a:r>
            <a:r>
              <a:rPr lang="en-US" sz="1000" dirty="0"/>
              <a:t>")</a:t>
            </a:r>
          </a:p>
          <a:p>
            <a:pPr marL="0" indent="0">
              <a:lnSpc>
                <a:spcPct val="100000"/>
              </a:lnSpc>
              <a:spcBef>
                <a:spcPts val="100"/>
              </a:spcBef>
              <a:buNone/>
            </a:pPr>
            <a:r>
              <a:rPr lang="en-US" sz="1000" dirty="0"/>
              <a:t> </a:t>
            </a:r>
          </a:p>
          <a:p>
            <a:pPr marL="0" indent="0">
              <a:lnSpc>
                <a:spcPct val="100000"/>
              </a:lnSpc>
              <a:spcBef>
                <a:spcPts val="100"/>
              </a:spcBef>
              <a:buNone/>
            </a:pPr>
            <a:r>
              <a:rPr lang="en-US" sz="1000" dirty="0"/>
              <a:t>6 - balance: average yearly balance, in euros (numeric)</a:t>
            </a:r>
          </a:p>
          <a:p>
            <a:pPr marL="0" indent="0">
              <a:lnSpc>
                <a:spcPct val="100000"/>
              </a:lnSpc>
              <a:spcBef>
                <a:spcPts val="100"/>
              </a:spcBef>
              <a:buNone/>
            </a:pPr>
            <a:r>
              <a:rPr lang="en-US" sz="1000" dirty="0"/>
              <a:t> </a:t>
            </a:r>
          </a:p>
          <a:p>
            <a:pPr marL="0" indent="0">
              <a:lnSpc>
                <a:spcPct val="100000"/>
              </a:lnSpc>
              <a:spcBef>
                <a:spcPts val="100"/>
              </a:spcBef>
              <a:buNone/>
            </a:pPr>
            <a:r>
              <a:rPr lang="en-US" sz="1000" dirty="0"/>
              <a:t>7 - housing: has housing loan? (binary: "</a:t>
            </a:r>
            <a:r>
              <a:rPr lang="en-US" sz="1000" dirty="0" err="1"/>
              <a:t>yes","no</a:t>
            </a:r>
            <a:r>
              <a:rPr lang="en-US" sz="1000" dirty="0"/>
              <a:t>")</a:t>
            </a:r>
          </a:p>
          <a:p>
            <a:pPr marL="0" indent="0">
              <a:lnSpc>
                <a:spcPct val="100000"/>
              </a:lnSpc>
              <a:spcBef>
                <a:spcPts val="100"/>
              </a:spcBef>
              <a:buNone/>
            </a:pPr>
            <a:r>
              <a:rPr lang="en-US" sz="1000" dirty="0"/>
              <a:t> </a:t>
            </a:r>
          </a:p>
          <a:p>
            <a:pPr marL="0" indent="0">
              <a:lnSpc>
                <a:spcPct val="100000"/>
              </a:lnSpc>
              <a:spcBef>
                <a:spcPts val="100"/>
              </a:spcBef>
              <a:buNone/>
            </a:pPr>
            <a:r>
              <a:rPr lang="en-US" sz="1000" dirty="0"/>
              <a:t>8 - loan: has personal loan? (binary: "</a:t>
            </a:r>
            <a:r>
              <a:rPr lang="en-US" sz="1000" dirty="0" err="1"/>
              <a:t>yes","no</a:t>
            </a:r>
            <a:r>
              <a:rPr lang="en-US" sz="1000" dirty="0"/>
              <a:t>")</a:t>
            </a:r>
          </a:p>
          <a:p>
            <a:pPr marL="0" indent="0">
              <a:lnSpc>
                <a:spcPct val="100000"/>
              </a:lnSpc>
              <a:spcBef>
                <a:spcPts val="100"/>
              </a:spcBef>
              <a:buNone/>
            </a:pPr>
            <a:r>
              <a:rPr lang="en-US" sz="1000" dirty="0"/>
              <a:t> </a:t>
            </a:r>
          </a:p>
          <a:p>
            <a:pPr marL="0" indent="0">
              <a:lnSpc>
                <a:spcPct val="100000"/>
              </a:lnSpc>
              <a:spcBef>
                <a:spcPts val="100"/>
              </a:spcBef>
              <a:buNone/>
            </a:pPr>
            <a:r>
              <a:rPr lang="en-US" sz="1000" dirty="0"/>
              <a:t>related with the last contact of the current campaign:</a:t>
            </a:r>
          </a:p>
          <a:p>
            <a:pPr marL="0" indent="0">
              <a:lnSpc>
                <a:spcPct val="100000"/>
              </a:lnSpc>
              <a:spcBef>
                <a:spcPts val="100"/>
              </a:spcBef>
              <a:buNone/>
            </a:pPr>
            <a:r>
              <a:rPr lang="en-US" sz="1000" dirty="0"/>
              <a:t>9 - contact: contact communication type (categorical: "</a:t>
            </a:r>
            <a:r>
              <a:rPr lang="en-US" sz="1000" dirty="0" err="1"/>
              <a:t>unknown","telephone","cellular</a:t>
            </a:r>
            <a:r>
              <a:rPr lang="en-US" sz="1000" dirty="0"/>
              <a:t>")</a:t>
            </a:r>
          </a:p>
          <a:p>
            <a:pPr marL="0" indent="0">
              <a:lnSpc>
                <a:spcPct val="100000"/>
              </a:lnSpc>
              <a:spcBef>
                <a:spcPts val="100"/>
              </a:spcBef>
              <a:buNone/>
            </a:pPr>
            <a:r>
              <a:rPr lang="en-US" sz="1000" dirty="0"/>
              <a:t> </a:t>
            </a:r>
          </a:p>
          <a:p>
            <a:pPr marL="0" indent="0">
              <a:lnSpc>
                <a:spcPct val="100000"/>
              </a:lnSpc>
              <a:spcBef>
                <a:spcPts val="100"/>
              </a:spcBef>
              <a:buNone/>
            </a:pPr>
            <a:r>
              <a:rPr lang="en-US" sz="1000" dirty="0"/>
              <a:t>10 - day: last contact day of the month (numeric)</a:t>
            </a:r>
          </a:p>
          <a:p>
            <a:pPr marL="0" indent="0">
              <a:lnSpc>
                <a:spcPct val="100000"/>
              </a:lnSpc>
              <a:spcBef>
                <a:spcPts val="100"/>
              </a:spcBef>
              <a:buNone/>
            </a:pPr>
            <a:r>
              <a:rPr lang="en-US" sz="1000" dirty="0"/>
              <a:t> </a:t>
            </a:r>
          </a:p>
          <a:p>
            <a:pPr marL="0" indent="0">
              <a:lnSpc>
                <a:spcPct val="100000"/>
              </a:lnSpc>
              <a:spcBef>
                <a:spcPts val="100"/>
              </a:spcBef>
              <a:buNone/>
            </a:pPr>
            <a:r>
              <a:rPr lang="en-US" sz="1000" dirty="0"/>
              <a:t>11 - month: last contact month of year (categorical: "</a:t>
            </a:r>
            <a:r>
              <a:rPr lang="en-US" sz="1000" dirty="0" err="1"/>
              <a:t>jan</a:t>
            </a:r>
            <a:r>
              <a:rPr lang="en-US" sz="1000" dirty="0"/>
              <a:t>", "</a:t>
            </a:r>
            <a:r>
              <a:rPr lang="en-US" sz="1000" dirty="0" err="1"/>
              <a:t>feb</a:t>
            </a:r>
            <a:r>
              <a:rPr lang="en-US" sz="1000" dirty="0"/>
              <a:t>", "mar", ..., "</a:t>
            </a:r>
            <a:r>
              <a:rPr lang="en-US" sz="1000" dirty="0" err="1"/>
              <a:t>nov</a:t>
            </a:r>
            <a:r>
              <a:rPr lang="en-US" sz="1000" dirty="0"/>
              <a:t>", "</a:t>
            </a:r>
            <a:r>
              <a:rPr lang="en-US" sz="1000" dirty="0" err="1"/>
              <a:t>dec</a:t>
            </a:r>
            <a:r>
              <a:rPr lang="en-US" sz="1000" dirty="0"/>
              <a:t>")</a:t>
            </a:r>
          </a:p>
          <a:p>
            <a:pPr marL="0" indent="0">
              <a:lnSpc>
                <a:spcPct val="100000"/>
              </a:lnSpc>
              <a:spcBef>
                <a:spcPts val="100"/>
              </a:spcBef>
              <a:buNone/>
            </a:pPr>
            <a:r>
              <a:rPr lang="en-US" sz="1000" dirty="0"/>
              <a:t> </a:t>
            </a:r>
          </a:p>
          <a:p>
            <a:pPr marL="0" indent="0">
              <a:lnSpc>
                <a:spcPct val="100000"/>
              </a:lnSpc>
              <a:spcBef>
                <a:spcPts val="100"/>
              </a:spcBef>
              <a:buNone/>
            </a:pPr>
            <a:r>
              <a:rPr lang="en-US" sz="1000" dirty="0"/>
              <a:t>12 - duration: last contact duration, in seconds (numeric)</a:t>
            </a:r>
          </a:p>
          <a:p>
            <a:pPr marL="0" indent="0">
              <a:lnSpc>
                <a:spcPct val="100000"/>
              </a:lnSpc>
              <a:spcBef>
                <a:spcPts val="100"/>
              </a:spcBef>
              <a:buNone/>
            </a:pPr>
            <a:r>
              <a:rPr lang="en-US" sz="1000" dirty="0"/>
              <a:t> </a:t>
            </a:r>
          </a:p>
          <a:p>
            <a:pPr marL="0" indent="0">
              <a:lnSpc>
                <a:spcPct val="100000"/>
              </a:lnSpc>
              <a:spcBef>
                <a:spcPts val="100"/>
              </a:spcBef>
              <a:buNone/>
            </a:pPr>
            <a:r>
              <a:rPr lang="en-US" sz="1000" dirty="0"/>
              <a:t>other attributes:</a:t>
            </a:r>
          </a:p>
          <a:p>
            <a:pPr marL="0" indent="0">
              <a:lnSpc>
                <a:spcPct val="100000"/>
              </a:lnSpc>
              <a:spcBef>
                <a:spcPts val="100"/>
              </a:spcBef>
              <a:buNone/>
            </a:pPr>
            <a:r>
              <a:rPr lang="en-US" sz="1000" dirty="0"/>
              <a:t>13 - campaign: number of contacts performed during this campaign and for this client (numeric, includes last contact)</a:t>
            </a:r>
          </a:p>
          <a:p>
            <a:pPr marL="0" indent="0">
              <a:lnSpc>
                <a:spcPct val="100000"/>
              </a:lnSpc>
              <a:spcBef>
                <a:spcPts val="100"/>
              </a:spcBef>
              <a:buNone/>
            </a:pPr>
            <a:r>
              <a:rPr lang="en-US" sz="1000" dirty="0"/>
              <a:t> </a:t>
            </a:r>
          </a:p>
          <a:p>
            <a:pPr marL="0" indent="0">
              <a:lnSpc>
                <a:spcPct val="100000"/>
              </a:lnSpc>
              <a:spcBef>
                <a:spcPts val="100"/>
              </a:spcBef>
              <a:buNone/>
            </a:pPr>
            <a:r>
              <a:rPr lang="en-US" sz="1000" dirty="0"/>
              <a:t>14 - </a:t>
            </a:r>
            <a:r>
              <a:rPr lang="en-US" sz="1000" dirty="0" err="1"/>
              <a:t>pdays</a:t>
            </a:r>
            <a:r>
              <a:rPr lang="en-US" sz="1000" dirty="0"/>
              <a:t>: number of days that passed by after the client was last contacted from a previous campaign (numeric, -1 means client was not previously contacted)</a:t>
            </a:r>
          </a:p>
          <a:p>
            <a:pPr marL="0" indent="0">
              <a:lnSpc>
                <a:spcPct val="100000"/>
              </a:lnSpc>
              <a:spcBef>
                <a:spcPts val="100"/>
              </a:spcBef>
              <a:buNone/>
            </a:pPr>
            <a:r>
              <a:rPr lang="en-US" sz="1000" dirty="0"/>
              <a:t> </a:t>
            </a:r>
          </a:p>
          <a:p>
            <a:pPr marL="0" indent="0">
              <a:lnSpc>
                <a:spcPct val="100000"/>
              </a:lnSpc>
              <a:spcBef>
                <a:spcPts val="100"/>
              </a:spcBef>
              <a:buNone/>
            </a:pPr>
            <a:r>
              <a:rPr lang="en-US" sz="1000" dirty="0"/>
              <a:t>15 - previous: number of contacts performed before this campaign and for this client (numeric)</a:t>
            </a:r>
          </a:p>
          <a:p>
            <a:pPr marL="0" indent="0">
              <a:lnSpc>
                <a:spcPct val="100000"/>
              </a:lnSpc>
              <a:spcBef>
                <a:spcPts val="100"/>
              </a:spcBef>
              <a:buNone/>
            </a:pPr>
            <a:r>
              <a:rPr lang="en-US" sz="1000" dirty="0"/>
              <a:t> </a:t>
            </a:r>
          </a:p>
          <a:p>
            <a:pPr marL="0" indent="0">
              <a:lnSpc>
                <a:spcPct val="100000"/>
              </a:lnSpc>
              <a:spcBef>
                <a:spcPts val="100"/>
              </a:spcBef>
              <a:buNone/>
            </a:pPr>
            <a:r>
              <a:rPr lang="en-US" sz="1000" dirty="0"/>
              <a:t>16 - </a:t>
            </a:r>
            <a:r>
              <a:rPr lang="en-US" sz="1000" dirty="0" err="1"/>
              <a:t>poutcome</a:t>
            </a:r>
            <a:r>
              <a:rPr lang="en-US" sz="1000" dirty="0"/>
              <a:t>: outcome of the previous marketing campaign (categorical: "</a:t>
            </a:r>
            <a:r>
              <a:rPr lang="en-US" sz="1000" dirty="0" err="1"/>
              <a:t>unknown","other","failure","success</a:t>
            </a:r>
            <a:r>
              <a:rPr lang="en-US" sz="1000" dirty="0"/>
              <a:t>")</a:t>
            </a:r>
          </a:p>
        </p:txBody>
      </p:sp>
      <p:pic>
        <p:nvPicPr>
          <p:cNvPr id="4" name="Audio 3">
            <a:hlinkClick r:id="" action="ppaction://media"/>
            <a:extLst>
              <a:ext uri="{FF2B5EF4-FFF2-40B4-BE49-F238E27FC236}">
                <a16:creationId xmlns:a16="http://schemas.microsoft.com/office/drawing/2014/main" id="{1BDA5A12-002D-4B49-94D9-B7BD991BF96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669188168"/>
      </p:ext>
    </p:extLst>
  </p:cSld>
  <p:clrMapOvr>
    <a:masterClrMapping/>
  </p:clrMapOvr>
  <mc:AlternateContent xmlns:mc="http://schemas.openxmlformats.org/markup-compatibility/2006" xmlns:p14="http://schemas.microsoft.com/office/powerpoint/2010/main">
    <mc:Choice Requires="p14">
      <p:transition spd="slow" p14:dur="2000" advTm="45318"/>
    </mc:Choice>
    <mc:Fallback xmlns="">
      <p:transition spd="slow" advTm="45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D9E9FF-0168-4EEA-9397-B6B66BF5A8D1}"/>
              </a:ext>
            </a:extLst>
          </p:cNvPr>
          <p:cNvSpPr>
            <a:spLocks noGrp="1"/>
          </p:cNvSpPr>
          <p:nvPr>
            <p:ph idx="1"/>
          </p:nvPr>
        </p:nvSpPr>
        <p:spPr>
          <a:xfrm>
            <a:off x="1166227" y="938851"/>
            <a:ext cx="7009585" cy="4616007"/>
          </a:xfrm>
          <a:ln w="31750">
            <a:noFill/>
          </a:ln>
        </p:spPr>
        <p:txBody>
          <a:bodyPr>
            <a:noAutofit/>
          </a:bodyPr>
          <a:lstStyle/>
          <a:p>
            <a:pPr marL="0" indent="0">
              <a:buNone/>
            </a:pPr>
            <a:r>
              <a:rPr lang="en-US" sz="1400" b="1" u="sng" dirty="0"/>
              <a:t>Target Variable:</a:t>
            </a:r>
            <a:endParaRPr lang="en-US" sz="1400" dirty="0"/>
          </a:p>
          <a:p>
            <a:r>
              <a:rPr lang="en-US" sz="1400" dirty="0"/>
              <a:t>Only one variable that needs to be predicted that is the customer’s classification, it is Boolean type with yes/no. </a:t>
            </a:r>
          </a:p>
          <a:p>
            <a:r>
              <a:rPr lang="en-US" sz="1400" dirty="0"/>
              <a:t>Yes, means the customer has subscribed for the term deposit and No, means the customer did not subscribe. </a:t>
            </a:r>
          </a:p>
          <a:p>
            <a:r>
              <a:rPr lang="en-US" sz="1400" dirty="0"/>
              <a:t>The actual data set has values 1 &amp; 2 which were modified as 0 &amp; 1 based on the below assumptions.</a:t>
            </a:r>
          </a:p>
          <a:p>
            <a:endParaRPr lang="en-US" sz="1400" dirty="0"/>
          </a:p>
          <a:p>
            <a:pPr marL="0" lvl="0" indent="0">
              <a:buNone/>
            </a:pPr>
            <a:r>
              <a:rPr lang="en-US" sz="1400" b="1" u="sng" dirty="0"/>
              <a:t>Assumptions</a:t>
            </a:r>
          </a:p>
          <a:p>
            <a:pPr marL="0" indent="0">
              <a:buNone/>
            </a:pPr>
            <a:r>
              <a:rPr lang="en-US" sz="1400" dirty="0"/>
              <a:t>Due to lack of clarity in the code book and misrepresentation of the binary variable – class with values 1 &amp; 2, I had to make below assumptions:</a:t>
            </a:r>
          </a:p>
          <a:p>
            <a:r>
              <a:rPr lang="en-US" sz="1400" dirty="0"/>
              <a:t>1) The value ‘1’ represents binary ‘no’ and hence replaced it with numeric 0.</a:t>
            </a:r>
          </a:p>
          <a:p>
            <a:r>
              <a:rPr lang="en-US" sz="1400" dirty="0"/>
              <a:t>2) The value ‘2’ represents binary ‘yes and hence replaced it with numeric 1. </a:t>
            </a:r>
            <a:endParaRPr lang="en-US" sz="1000" dirty="0"/>
          </a:p>
        </p:txBody>
      </p:sp>
      <p:pic>
        <p:nvPicPr>
          <p:cNvPr id="2" name="Audio 1">
            <a:hlinkClick r:id="" action="ppaction://media"/>
            <a:extLst>
              <a:ext uri="{FF2B5EF4-FFF2-40B4-BE49-F238E27FC236}">
                <a16:creationId xmlns:a16="http://schemas.microsoft.com/office/drawing/2014/main" id="{4D7AC387-43A8-4D20-A3CD-43E80322C34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2920184160"/>
      </p:ext>
    </p:extLst>
  </p:cSld>
  <p:clrMapOvr>
    <a:masterClrMapping/>
  </p:clrMapOvr>
  <mc:AlternateContent xmlns:mc="http://schemas.openxmlformats.org/markup-compatibility/2006" xmlns:p14="http://schemas.microsoft.com/office/powerpoint/2010/main">
    <mc:Choice Requires="p14">
      <p:transition spd="slow" p14:dur="2000" advTm="41451"/>
    </mc:Choice>
    <mc:Fallback xmlns="">
      <p:transition spd="slow" advTm="41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7"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59" name="Group 5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60" name="Group 5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61" name="Group 6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6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useBgFill="1">
        <p:nvSpPr>
          <p:cNvPr id="100" name="Rectangle 99">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710947" cy="5289551"/>
            <a:chOff x="0" y="-1"/>
            <a:chExt cx="2281238" cy="5289551"/>
          </a:xfrm>
        </p:grpSpPr>
        <p:sp>
          <p:nvSpPr>
            <p:cNvPr id="103" name="Rectangle 102">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4"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Rectangle 105">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7"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6"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7"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8"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9"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0"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1"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2"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3"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4"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5"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6"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138"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8760" y="808057"/>
            <a:ext cx="7028021"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985C7D9-C2BC-4C21-BE98-6D2935F2037A}"/>
              </a:ext>
            </a:extLst>
          </p:cNvPr>
          <p:cNvPicPr>
            <a:picLocks noChangeAspect="1"/>
          </p:cNvPicPr>
          <p:nvPr/>
        </p:nvPicPr>
        <p:blipFill>
          <a:blip r:embed="rId6"/>
          <a:stretch>
            <a:fillRect/>
          </a:stretch>
        </p:blipFill>
        <p:spPr>
          <a:xfrm>
            <a:off x="1750059" y="1511522"/>
            <a:ext cx="6542675" cy="3827464"/>
          </a:xfrm>
          <a:prstGeom prst="rect">
            <a:avLst/>
          </a:prstGeom>
        </p:spPr>
      </p:pic>
      <p:sp>
        <p:nvSpPr>
          <p:cNvPr id="2" name="TextBox 1">
            <a:extLst>
              <a:ext uri="{FF2B5EF4-FFF2-40B4-BE49-F238E27FC236}">
                <a16:creationId xmlns:a16="http://schemas.microsoft.com/office/drawing/2014/main" id="{113960BB-E921-4B7E-B8F2-17BB3D98919A}"/>
              </a:ext>
            </a:extLst>
          </p:cNvPr>
          <p:cNvSpPr txBox="1"/>
          <p:nvPr/>
        </p:nvSpPr>
        <p:spPr>
          <a:xfrm>
            <a:off x="2997472" y="356958"/>
            <a:ext cx="3768504" cy="369332"/>
          </a:xfrm>
          <a:prstGeom prst="rect">
            <a:avLst/>
          </a:prstGeom>
          <a:noFill/>
        </p:spPr>
        <p:txBody>
          <a:bodyPr wrap="square" rtlCol="0">
            <a:spAutoFit/>
          </a:bodyPr>
          <a:lstStyle/>
          <a:p>
            <a:pPr algn="ctr"/>
            <a:r>
              <a:rPr lang="en-US" dirty="0"/>
              <a:t>Unbalanced classes.</a:t>
            </a:r>
          </a:p>
        </p:txBody>
      </p:sp>
      <p:pic>
        <p:nvPicPr>
          <p:cNvPr id="4" name="Audio 3">
            <a:hlinkClick r:id="" action="ppaction://media"/>
            <a:extLst>
              <a:ext uri="{FF2B5EF4-FFF2-40B4-BE49-F238E27FC236}">
                <a16:creationId xmlns:a16="http://schemas.microsoft.com/office/drawing/2014/main" id="{65E861F1-36FC-42B1-82C4-5504DE9D415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2115905611"/>
      </p:ext>
    </p:extLst>
  </p:cSld>
  <p:clrMapOvr>
    <a:masterClrMapping/>
  </p:clrMapOvr>
  <mc:AlternateContent xmlns:mc="http://schemas.openxmlformats.org/markup-compatibility/2006" xmlns:p14="http://schemas.microsoft.com/office/powerpoint/2010/main">
    <mc:Choice Requires="p14">
      <p:transition spd="slow" p14:dur="2000" advTm="31564"/>
    </mc:Choice>
    <mc:Fallback xmlns="">
      <p:transition spd="slow" advTm="31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3" name="Picture 2">
            <a:extLst>
              <a:ext uri="{FF2B5EF4-FFF2-40B4-BE49-F238E27FC236}">
                <a16:creationId xmlns:a16="http://schemas.microsoft.com/office/drawing/2014/main" id="{6551C300-1D7A-46C3-9EF6-0EAC9B1E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45" name="Group 144">
            <a:extLst>
              <a:ext uri="{FF2B5EF4-FFF2-40B4-BE49-F238E27FC236}">
                <a16:creationId xmlns:a16="http://schemas.microsoft.com/office/drawing/2014/main" id="{8EC1EDC6-1B42-4FCD-BC53-B1D05BFF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46" name="Group 145">
              <a:extLst>
                <a:ext uri="{FF2B5EF4-FFF2-40B4-BE49-F238E27FC236}">
                  <a16:creationId xmlns:a16="http://schemas.microsoft.com/office/drawing/2014/main" id="{633EFBCB-98A2-4F16-B3BB-BF9EC17846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8" name="Rectangle 5">
                <a:extLst>
                  <a:ext uri="{FF2B5EF4-FFF2-40B4-BE49-F238E27FC236}">
                    <a16:creationId xmlns:a16="http://schemas.microsoft.com/office/drawing/2014/main" id="{B399E29C-9CF8-4BD1-8750-949BA21268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9" name="Freeform 6">
                <a:extLst>
                  <a:ext uri="{FF2B5EF4-FFF2-40B4-BE49-F238E27FC236}">
                    <a16:creationId xmlns:a16="http://schemas.microsoft.com/office/drawing/2014/main" id="{CB02DFF7-56DA-42B6-B49A-C8926B841A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0" name="Freeform 7">
                <a:extLst>
                  <a:ext uri="{FF2B5EF4-FFF2-40B4-BE49-F238E27FC236}">
                    <a16:creationId xmlns:a16="http://schemas.microsoft.com/office/drawing/2014/main" id="{07F77B45-21CD-43DB-AD58-24F814502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1" name="Freeform 8">
                <a:extLst>
                  <a:ext uri="{FF2B5EF4-FFF2-40B4-BE49-F238E27FC236}">
                    <a16:creationId xmlns:a16="http://schemas.microsoft.com/office/drawing/2014/main" id="{F0151C40-12A4-4A09-A8B6-179A062EF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2" name="Freeform 9">
                <a:extLst>
                  <a:ext uri="{FF2B5EF4-FFF2-40B4-BE49-F238E27FC236}">
                    <a16:creationId xmlns:a16="http://schemas.microsoft.com/office/drawing/2014/main" id="{F0146EA7-EB82-410D-A6ED-7C10C525A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3" name="Freeform 10">
                <a:extLst>
                  <a:ext uri="{FF2B5EF4-FFF2-40B4-BE49-F238E27FC236}">
                    <a16:creationId xmlns:a16="http://schemas.microsoft.com/office/drawing/2014/main" id="{20DD5C02-0C86-4FA9-B82A-254EF58D3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4" name="Freeform 11">
                <a:extLst>
                  <a:ext uri="{FF2B5EF4-FFF2-40B4-BE49-F238E27FC236}">
                    <a16:creationId xmlns:a16="http://schemas.microsoft.com/office/drawing/2014/main" id="{19ED9FD5-1147-400A-8A32-82A74F7AD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5" name="Freeform 12">
                <a:extLst>
                  <a:ext uri="{FF2B5EF4-FFF2-40B4-BE49-F238E27FC236}">
                    <a16:creationId xmlns:a16="http://schemas.microsoft.com/office/drawing/2014/main" id="{E79E6A0D-4D79-4788-8769-B989488019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6" name="Freeform 13">
                <a:extLst>
                  <a:ext uri="{FF2B5EF4-FFF2-40B4-BE49-F238E27FC236}">
                    <a16:creationId xmlns:a16="http://schemas.microsoft.com/office/drawing/2014/main" id="{A6F42038-BF59-409A-902B-AD7799149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7" name="Freeform 14">
                <a:extLst>
                  <a:ext uri="{FF2B5EF4-FFF2-40B4-BE49-F238E27FC236}">
                    <a16:creationId xmlns:a16="http://schemas.microsoft.com/office/drawing/2014/main" id="{D8B0BD48-5982-4C95-A7C8-E0D230645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8" name="Freeform 15">
                <a:extLst>
                  <a:ext uri="{FF2B5EF4-FFF2-40B4-BE49-F238E27FC236}">
                    <a16:creationId xmlns:a16="http://schemas.microsoft.com/office/drawing/2014/main" id="{F6C539D3-C6BD-4FB0-AA91-5AF1BF14C5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9" name="Line 16">
                <a:extLst>
                  <a:ext uri="{FF2B5EF4-FFF2-40B4-BE49-F238E27FC236}">
                    <a16:creationId xmlns:a16="http://schemas.microsoft.com/office/drawing/2014/main" id="{34F70AD6-B8F4-4F9D-8593-D4047107BD9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70" name="Freeform 17">
                <a:extLst>
                  <a:ext uri="{FF2B5EF4-FFF2-40B4-BE49-F238E27FC236}">
                    <a16:creationId xmlns:a16="http://schemas.microsoft.com/office/drawing/2014/main" id="{51EAB0E0-5DE2-4906-80B0-211A62478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1" name="Freeform 18">
                <a:extLst>
                  <a:ext uri="{FF2B5EF4-FFF2-40B4-BE49-F238E27FC236}">
                    <a16:creationId xmlns:a16="http://schemas.microsoft.com/office/drawing/2014/main" id="{38E8B65E-526B-458D-85A5-21C0A1A74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2" name="Freeform 19">
                <a:extLst>
                  <a:ext uri="{FF2B5EF4-FFF2-40B4-BE49-F238E27FC236}">
                    <a16:creationId xmlns:a16="http://schemas.microsoft.com/office/drawing/2014/main" id="{CCE331A2-5388-42F4-A175-69310C1BE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3" name="Freeform 20">
                <a:extLst>
                  <a:ext uri="{FF2B5EF4-FFF2-40B4-BE49-F238E27FC236}">
                    <a16:creationId xmlns:a16="http://schemas.microsoft.com/office/drawing/2014/main" id="{4E758D69-ACA2-4888-84BB-B05B1FAF2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4" name="Rectangle 21">
                <a:extLst>
                  <a:ext uri="{FF2B5EF4-FFF2-40B4-BE49-F238E27FC236}">
                    <a16:creationId xmlns:a16="http://schemas.microsoft.com/office/drawing/2014/main" id="{078AAA22-796B-4F0E-85DA-B8B0E81115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75" name="Freeform 22">
                <a:extLst>
                  <a:ext uri="{FF2B5EF4-FFF2-40B4-BE49-F238E27FC236}">
                    <a16:creationId xmlns:a16="http://schemas.microsoft.com/office/drawing/2014/main" id="{D1254A9A-3E31-4A25-9A91-F9BC6CF6A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6" name="Freeform 23">
                <a:extLst>
                  <a:ext uri="{FF2B5EF4-FFF2-40B4-BE49-F238E27FC236}">
                    <a16:creationId xmlns:a16="http://schemas.microsoft.com/office/drawing/2014/main" id="{18CADB3C-936C-476A-A261-28DD5ABA73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7" name="Freeform 24">
                <a:extLst>
                  <a:ext uri="{FF2B5EF4-FFF2-40B4-BE49-F238E27FC236}">
                    <a16:creationId xmlns:a16="http://schemas.microsoft.com/office/drawing/2014/main" id="{771961D1-28D7-4CC1-A720-2933E8B91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8" name="Freeform 25">
                <a:extLst>
                  <a:ext uri="{FF2B5EF4-FFF2-40B4-BE49-F238E27FC236}">
                    <a16:creationId xmlns:a16="http://schemas.microsoft.com/office/drawing/2014/main" id="{E7B8B616-B89E-4A1C-98DE-13B8B93947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9" name="Freeform 26">
                <a:extLst>
                  <a:ext uri="{FF2B5EF4-FFF2-40B4-BE49-F238E27FC236}">
                    <a16:creationId xmlns:a16="http://schemas.microsoft.com/office/drawing/2014/main" id="{5D6CC1A1-D003-44BA-87E4-B3A7F3D30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0" name="Freeform 27">
                <a:extLst>
                  <a:ext uri="{FF2B5EF4-FFF2-40B4-BE49-F238E27FC236}">
                    <a16:creationId xmlns:a16="http://schemas.microsoft.com/office/drawing/2014/main" id="{FF32749B-B34C-4FCB-A33A-0478844A9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1" name="Freeform 28">
                <a:extLst>
                  <a:ext uri="{FF2B5EF4-FFF2-40B4-BE49-F238E27FC236}">
                    <a16:creationId xmlns:a16="http://schemas.microsoft.com/office/drawing/2014/main" id="{4455F261-AC57-4085-8989-4DBED747F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2" name="Freeform 29">
                <a:extLst>
                  <a:ext uri="{FF2B5EF4-FFF2-40B4-BE49-F238E27FC236}">
                    <a16:creationId xmlns:a16="http://schemas.microsoft.com/office/drawing/2014/main" id="{57CEA90D-DB58-4EC0-A55C-15FAF59E0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3" name="Freeform 30">
                <a:extLst>
                  <a:ext uri="{FF2B5EF4-FFF2-40B4-BE49-F238E27FC236}">
                    <a16:creationId xmlns:a16="http://schemas.microsoft.com/office/drawing/2014/main" id="{66BBB005-2E38-496A-A46C-FD2B0605C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4" name="Freeform 31">
                <a:extLst>
                  <a:ext uri="{FF2B5EF4-FFF2-40B4-BE49-F238E27FC236}">
                    <a16:creationId xmlns:a16="http://schemas.microsoft.com/office/drawing/2014/main" id="{E1A7618C-DE9D-401A-AD7A-784F19DA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47" name="Group 146">
              <a:extLst>
                <a:ext uri="{FF2B5EF4-FFF2-40B4-BE49-F238E27FC236}">
                  <a16:creationId xmlns:a16="http://schemas.microsoft.com/office/drawing/2014/main" id="{5E441C57-A0CF-4D49-9609-55CB4646BD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8" name="Freeform 32">
                <a:extLst>
                  <a:ext uri="{FF2B5EF4-FFF2-40B4-BE49-F238E27FC236}">
                    <a16:creationId xmlns:a16="http://schemas.microsoft.com/office/drawing/2014/main" id="{2D3240AD-75B9-452B-9967-D05B40DE5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9" name="Freeform 33">
                <a:extLst>
                  <a:ext uri="{FF2B5EF4-FFF2-40B4-BE49-F238E27FC236}">
                    <a16:creationId xmlns:a16="http://schemas.microsoft.com/office/drawing/2014/main" id="{6A557EE5-4777-4655-A433-05006D841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0" name="Freeform 34">
                <a:extLst>
                  <a:ext uri="{FF2B5EF4-FFF2-40B4-BE49-F238E27FC236}">
                    <a16:creationId xmlns:a16="http://schemas.microsoft.com/office/drawing/2014/main" id="{6B721B6E-8FF2-470B-A180-C594E8271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1" name="Freeform 35">
                <a:extLst>
                  <a:ext uri="{FF2B5EF4-FFF2-40B4-BE49-F238E27FC236}">
                    <a16:creationId xmlns:a16="http://schemas.microsoft.com/office/drawing/2014/main" id="{23E045A6-2D54-488D-B5F0-688518430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2" name="Freeform 36">
                <a:extLst>
                  <a:ext uri="{FF2B5EF4-FFF2-40B4-BE49-F238E27FC236}">
                    <a16:creationId xmlns:a16="http://schemas.microsoft.com/office/drawing/2014/main" id="{2A4F07ED-57C7-4FF7-ABF8-793FC03A2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3" name="Freeform 37">
                <a:extLst>
                  <a:ext uri="{FF2B5EF4-FFF2-40B4-BE49-F238E27FC236}">
                    <a16:creationId xmlns:a16="http://schemas.microsoft.com/office/drawing/2014/main" id="{8829D0E6-D04F-4297-A784-6837F13E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4" name="Freeform 38">
                <a:extLst>
                  <a:ext uri="{FF2B5EF4-FFF2-40B4-BE49-F238E27FC236}">
                    <a16:creationId xmlns:a16="http://schemas.microsoft.com/office/drawing/2014/main" id="{9477D3D3-AA00-446F-B05D-EBBA25D3C9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5" name="Freeform 39">
                <a:extLst>
                  <a:ext uri="{FF2B5EF4-FFF2-40B4-BE49-F238E27FC236}">
                    <a16:creationId xmlns:a16="http://schemas.microsoft.com/office/drawing/2014/main" id="{5AC450AD-A350-42FA-B7EA-103D4416B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6" name="Freeform 40">
                <a:extLst>
                  <a:ext uri="{FF2B5EF4-FFF2-40B4-BE49-F238E27FC236}">
                    <a16:creationId xmlns:a16="http://schemas.microsoft.com/office/drawing/2014/main" id="{A10F783A-EC27-47BE-A21D-3531A036FA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7" name="Rectangle 41">
                <a:extLst>
                  <a:ext uri="{FF2B5EF4-FFF2-40B4-BE49-F238E27FC236}">
                    <a16:creationId xmlns:a16="http://schemas.microsoft.com/office/drawing/2014/main" id="{A2CBE444-D00C-4C80-9F29-42A250C50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186" name="Picture 2">
            <a:extLst>
              <a:ext uri="{FF2B5EF4-FFF2-40B4-BE49-F238E27FC236}">
                <a16:creationId xmlns:a16="http://schemas.microsoft.com/office/drawing/2014/main" id="{E3E5A37D-F1C4-4145-9085-A0A5A9951D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useBgFill="1">
        <p:nvSpPr>
          <p:cNvPr id="188" name="Rectangle 187">
            <a:extLst>
              <a:ext uri="{FF2B5EF4-FFF2-40B4-BE49-F238E27FC236}">
                <a16:creationId xmlns:a16="http://schemas.microsoft.com/office/drawing/2014/main" id="{392C7167-368D-444E-9E47-2E8891515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 Diagonal Corner Rectangle 6">
            <a:extLst>
              <a:ext uri="{FF2B5EF4-FFF2-40B4-BE49-F238E27FC236}">
                <a16:creationId xmlns:a16="http://schemas.microsoft.com/office/drawing/2014/main" id="{F2748E73-80C5-425F-913B-7742A712C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8760" y="808057"/>
            <a:ext cx="7028021"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2" name="Group 191">
            <a:extLst>
              <a:ext uri="{FF2B5EF4-FFF2-40B4-BE49-F238E27FC236}">
                <a16:creationId xmlns:a16="http://schemas.microsoft.com/office/drawing/2014/main" id="{EC8459A0-4A67-4667-8375-3C1891D63C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710947" cy="5289551"/>
            <a:chOff x="0" y="-1"/>
            <a:chExt cx="2281238" cy="5289551"/>
          </a:xfrm>
        </p:grpSpPr>
        <p:sp>
          <p:nvSpPr>
            <p:cNvPr id="193" name="Rectangle 192">
              <a:extLst>
                <a:ext uri="{FF2B5EF4-FFF2-40B4-BE49-F238E27FC236}">
                  <a16:creationId xmlns:a16="http://schemas.microsoft.com/office/drawing/2014/main" id="{504FC121-DD1C-42A3-8F46-7B66D4FB2D8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94" name="Freeform 6">
              <a:extLst>
                <a:ext uri="{FF2B5EF4-FFF2-40B4-BE49-F238E27FC236}">
                  <a16:creationId xmlns:a16="http://schemas.microsoft.com/office/drawing/2014/main" id="{F347BD5B-E7F7-42FE-8415-821E0F5D50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5" name="Freeform 7">
              <a:extLst>
                <a:ext uri="{FF2B5EF4-FFF2-40B4-BE49-F238E27FC236}">
                  <a16:creationId xmlns:a16="http://schemas.microsoft.com/office/drawing/2014/main" id="{DBF7E89B-D667-41E9-B91C-82C84F775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6" name="Rectangle 195">
              <a:extLst>
                <a:ext uri="{FF2B5EF4-FFF2-40B4-BE49-F238E27FC236}">
                  <a16:creationId xmlns:a16="http://schemas.microsoft.com/office/drawing/2014/main" id="{384697C2-C67C-40B8-8AB5-64BA0855BA0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97" name="Freeform 9">
              <a:extLst>
                <a:ext uri="{FF2B5EF4-FFF2-40B4-BE49-F238E27FC236}">
                  <a16:creationId xmlns:a16="http://schemas.microsoft.com/office/drawing/2014/main" id="{62248432-9BC6-49AA-8170-93E7B544A3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8" name="Freeform 10">
              <a:extLst>
                <a:ext uri="{FF2B5EF4-FFF2-40B4-BE49-F238E27FC236}">
                  <a16:creationId xmlns:a16="http://schemas.microsoft.com/office/drawing/2014/main" id="{AB1EC22E-A4E2-40C5-822E-C44162C19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9" name="Freeform 11">
              <a:extLst>
                <a:ext uri="{FF2B5EF4-FFF2-40B4-BE49-F238E27FC236}">
                  <a16:creationId xmlns:a16="http://schemas.microsoft.com/office/drawing/2014/main" id="{0FB86F8F-0996-471C-B2CB-EA73B713BC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0" name="Freeform 12">
              <a:extLst>
                <a:ext uri="{FF2B5EF4-FFF2-40B4-BE49-F238E27FC236}">
                  <a16:creationId xmlns:a16="http://schemas.microsoft.com/office/drawing/2014/main" id="{68558584-C3BC-439A-94D0-AC7258BBCB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1" name="Freeform 13">
              <a:extLst>
                <a:ext uri="{FF2B5EF4-FFF2-40B4-BE49-F238E27FC236}">
                  <a16:creationId xmlns:a16="http://schemas.microsoft.com/office/drawing/2014/main" id="{61C9978A-EC3E-429A-A984-A054F6060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2" name="Freeform 14">
              <a:extLst>
                <a:ext uri="{FF2B5EF4-FFF2-40B4-BE49-F238E27FC236}">
                  <a16:creationId xmlns:a16="http://schemas.microsoft.com/office/drawing/2014/main" id="{D4899F73-4FB6-4D9D-B775-C922AD2FE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3" name="Freeform 15">
              <a:extLst>
                <a:ext uri="{FF2B5EF4-FFF2-40B4-BE49-F238E27FC236}">
                  <a16:creationId xmlns:a16="http://schemas.microsoft.com/office/drawing/2014/main" id="{4FC63266-65BB-4ED1-BF70-4B6426F37A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4" name="Freeform 16">
              <a:extLst>
                <a:ext uri="{FF2B5EF4-FFF2-40B4-BE49-F238E27FC236}">
                  <a16:creationId xmlns:a16="http://schemas.microsoft.com/office/drawing/2014/main" id="{FAADEE34-87D6-49F7-BD7C-6E9B4A15C2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5" name="Freeform 17">
              <a:extLst>
                <a:ext uri="{FF2B5EF4-FFF2-40B4-BE49-F238E27FC236}">
                  <a16:creationId xmlns:a16="http://schemas.microsoft.com/office/drawing/2014/main" id="{EEF15212-62A9-4C7D-8E44-A8EE702C2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6" name="Freeform 18">
              <a:extLst>
                <a:ext uri="{FF2B5EF4-FFF2-40B4-BE49-F238E27FC236}">
                  <a16:creationId xmlns:a16="http://schemas.microsoft.com/office/drawing/2014/main" id="{AA9CD605-9A47-422D-B59B-EF520819CA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7" name="Freeform 19">
              <a:extLst>
                <a:ext uri="{FF2B5EF4-FFF2-40B4-BE49-F238E27FC236}">
                  <a16:creationId xmlns:a16="http://schemas.microsoft.com/office/drawing/2014/main" id="{84697520-ED42-45DF-808D-08406E6D71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8" name="Freeform 20">
              <a:extLst>
                <a:ext uri="{FF2B5EF4-FFF2-40B4-BE49-F238E27FC236}">
                  <a16:creationId xmlns:a16="http://schemas.microsoft.com/office/drawing/2014/main" id="{5B77A4A4-2564-4FCD-AAB6-EF5928FC0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9" name="Freeform 21">
              <a:extLst>
                <a:ext uri="{FF2B5EF4-FFF2-40B4-BE49-F238E27FC236}">
                  <a16:creationId xmlns:a16="http://schemas.microsoft.com/office/drawing/2014/main" id="{FBA27082-4F5A-4B4B-9E9F-08D99C377C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0" name="Freeform 24">
              <a:extLst>
                <a:ext uri="{FF2B5EF4-FFF2-40B4-BE49-F238E27FC236}">
                  <a16:creationId xmlns:a16="http://schemas.microsoft.com/office/drawing/2014/main" id="{F9FB517D-15AF-4171-A924-F788CCD86D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1" name="Freeform 25">
              <a:extLst>
                <a:ext uri="{FF2B5EF4-FFF2-40B4-BE49-F238E27FC236}">
                  <a16:creationId xmlns:a16="http://schemas.microsoft.com/office/drawing/2014/main" id="{5A4DA561-E7F6-472E-BFF7-56F5699D0A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2" name="Freeform 26">
              <a:extLst>
                <a:ext uri="{FF2B5EF4-FFF2-40B4-BE49-F238E27FC236}">
                  <a16:creationId xmlns:a16="http://schemas.microsoft.com/office/drawing/2014/main" id="{4116AD74-7050-406D-B9C6-0E093DE25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3" name="Freeform 27">
              <a:extLst>
                <a:ext uri="{FF2B5EF4-FFF2-40B4-BE49-F238E27FC236}">
                  <a16:creationId xmlns:a16="http://schemas.microsoft.com/office/drawing/2014/main" id="{39704B7F-8302-4393-87BA-5FE1F1D53E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4" name="Freeform 28">
              <a:extLst>
                <a:ext uri="{FF2B5EF4-FFF2-40B4-BE49-F238E27FC236}">
                  <a16:creationId xmlns:a16="http://schemas.microsoft.com/office/drawing/2014/main" id="{327F5C12-23E8-4541-978B-A3FFC6C38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5" name="Freeform 29">
              <a:extLst>
                <a:ext uri="{FF2B5EF4-FFF2-40B4-BE49-F238E27FC236}">
                  <a16:creationId xmlns:a16="http://schemas.microsoft.com/office/drawing/2014/main" id="{457E0D75-3FEF-4F4D-B77A-61B2EE068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6" name="Freeform 36">
              <a:extLst>
                <a:ext uri="{FF2B5EF4-FFF2-40B4-BE49-F238E27FC236}">
                  <a16:creationId xmlns:a16="http://schemas.microsoft.com/office/drawing/2014/main" id="{1771F493-916F-4369-AB59-3959D6FFE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7" name="Freeform 37">
              <a:extLst>
                <a:ext uri="{FF2B5EF4-FFF2-40B4-BE49-F238E27FC236}">
                  <a16:creationId xmlns:a16="http://schemas.microsoft.com/office/drawing/2014/main" id="{C3BC1B88-E51E-4022-866F-91F3DA2F71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8" name="Freeform 38">
              <a:extLst>
                <a:ext uri="{FF2B5EF4-FFF2-40B4-BE49-F238E27FC236}">
                  <a16:creationId xmlns:a16="http://schemas.microsoft.com/office/drawing/2014/main" id="{AA772B23-B946-4213-92DD-12C4DAEBC6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9" name="Freeform 39">
              <a:extLst>
                <a:ext uri="{FF2B5EF4-FFF2-40B4-BE49-F238E27FC236}">
                  <a16:creationId xmlns:a16="http://schemas.microsoft.com/office/drawing/2014/main" id="{82847A30-DCA3-4885-8D66-D6351398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0" name="Freeform 40">
              <a:extLst>
                <a:ext uri="{FF2B5EF4-FFF2-40B4-BE49-F238E27FC236}">
                  <a16:creationId xmlns:a16="http://schemas.microsoft.com/office/drawing/2014/main" id="{DFF0EA02-510D-4D5F-89CE-440F347005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1" name="Freeform 41">
              <a:extLst>
                <a:ext uri="{FF2B5EF4-FFF2-40B4-BE49-F238E27FC236}">
                  <a16:creationId xmlns:a16="http://schemas.microsoft.com/office/drawing/2014/main" id="{095A6A1F-4881-4C5A-931E-BB6A7786C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2" name="Freeform 42">
              <a:extLst>
                <a:ext uri="{FF2B5EF4-FFF2-40B4-BE49-F238E27FC236}">
                  <a16:creationId xmlns:a16="http://schemas.microsoft.com/office/drawing/2014/main" id="{92BA463E-7556-418B-A878-F7672ECA04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3" name="Freeform 43">
              <a:extLst>
                <a:ext uri="{FF2B5EF4-FFF2-40B4-BE49-F238E27FC236}">
                  <a16:creationId xmlns:a16="http://schemas.microsoft.com/office/drawing/2014/main" id="{19E413E4-DE86-45D9-9F12-DE8751C98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4" name="Freeform 44">
              <a:extLst>
                <a:ext uri="{FF2B5EF4-FFF2-40B4-BE49-F238E27FC236}">
                  <a16:creationId xmlns:a16="http://schemas.microsoft.com/office/drawing/2014/main" id="{99DD4B37-45ED-49ED-A184-E756E5375E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5" name="Freeform 57">
              <a:extLst>
                <a:ext uri="{FF2B5EF4-FFF2-40B4-BE49-F238E27FC236}">
                  <a16:creationId xmlns:a16="http://schemas.microsoft.com/office/drawing/2014/main" id="{8F64D9A0-F049-4558-81E6-A56D963847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6" name="Freeform 58">
              <a:extLst>
                <a:ext uri="{FF2B5EF4-FFF2-40B4-BE49-F238E27FC236}">
                  <a16:creationId xmlns:a16="http://schemas.microsoft.com/office/drawing/2014/main" id="{07949EC0-5240-45A7-A771-003EF95D36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3" name="Picture 2" descr="A screenshot of a cell phone&#10;&#10;Description automatically generated">
            <a:extLst>
              <a:ext uri="{FF2B5EF4-FFF2-40B4-BE49-F238E27FC236}">
                <a16:creationId xmlns:a16="http://schemas.microsoft.com/office/drawing/2014/main" id="{E54B9E00-5AB6-479E-BAC0-E644C0131E96}"/>
              </a:ext>
            </a:extLst>
          </p:cNvPr>
          <p:cNvPicPr>
            <a:picLocks noChangeAspect="1"/>
          </p:cNvPicPr>
          <p:nvPr/>
        </p:nvPicPr>
        <p:blipFill rotWithShape="1">
          <a:blip r:embed="rId6"/>
          <a:srcRect r="1371" b="-2"/>
          <a:stretch/>
        </p:blipFill>
        <p:spPr>
          <a:xfrm>
            <a:off x="2001240" y="1658937"/>
            <a:ext cx="5958819" cy="4168828"/>
          </a:xfrm>
          <a:prstGeom prst="rect">
            <a:avLst/>
          </a:prstGeom>
        </p:spPr>
      </p:pic>
      <p:sp>
        <p:nvSpPr>
          <p:cNvPr id="2" name="Rectangle 1">
            <a:extLst>
              <a:ext uri="{FF2B5EF4-FFF2-40B4-BE49-F238E27FC236}">
                <a16:creationId xmlns:a16="http://schemas.microsoft.com/office/drawing/2014/main" id="{75806FC1-A000-4E85-BF5A-15DBE04CD706}"/>
              </a:ext>
            </a:extLst>
          </p:cNvPr>
          <p:cNvSpPr/>
          <p:nvPr/>
        </p:nvSpPr>
        <p:spPr>
          <a:xfrm>
            <a:off x="2144561" y="1045220"/>
            <a:ext cx="4572000" cy="523220"/>
          </a:xfrm>
          <a:prstGeom prst="rect">
            <a:avLst/>
          </a:prstGeom>
        </p:spPr>
        <p:txBody>
          <a:bodyPr>
            <a:spAutoFit/>
          </a:bodyPr>
          <a:lstStyle/>
          <a:p>
            <a:r>
              <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rPr>
              <a:t>Top 3 job statuses among the current customers are blue-collar, management, and technician.</a:t>
            </a:r>
            <a:endParaRPr lang="en-US" sz="1400" dirty="0">
              <a:solidFill>
                <a:schemeClr val="bg1"/>
              </a:solidFill>
            </a:endParaRPr>
          </a:p>
        </p:txBody>
      </p:sp>
      <p:pic>
        <p:nvPicPr>
          <p:cNvPr id="6" name="Audio 5">
            <a:hlinkClick r:id="" action="ppaction://media"/>
            <a:extLst>
              <a:ext uri="{FF2B5EF4-FFF2-40B4-BE49-F238E27FC236}">
                <a16:creationId xmlns:a16="http://schemas.microsoft.com/office/drawing/2014/main" id="{EF47798B-54DF-4532-BDA7-B5830AE8123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4096991586"/>
      </p:ext>
    </p:extLst>
  </p:cSld>
  <p:clrMapOvr>
    <a:masterClrMapping/>
  </p:clrMapOvr>
  <mc:AlternateContent xmlns:mc="http://schemas.openxmlformats.org/markup-compatibility/2006" xmlns:p14="http://schemas.microsoft.com/office/powerpoint/2010/main">
    <mc:Choice Requires="p14">
      <p:transition spd="slow" p14:dur="2000" advTm="24307"/>
    </mc:Choice>
    <mc:Fallback xmlns="">
      <p:transition spd="slow" advTm="24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5"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97" name="Group 96">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98" name="Group 97">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0"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1"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22"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7"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99" name="Group 98">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0"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138" name="Rectangle 137">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39">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710947" cy="5289551"/>
            <a:chOff x="0" y="-1"/>
            <a:chExt cx="2281238" cy="5289551"/>
          </a:xfrm>
        </p:grpSpPr>
        <p:sp>
          <p:nvSpPr>
            <p:cNvPr id="141" name="Rectangle 140">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2"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Rectangle 143">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5"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176"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8760" y="808057"/>
            <a:ext cx="7028021"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B35DBA6-D642-49CC-B7CD-161378DD547A}"/>
              </a:ext>
            </a:extLst>
          </p:cNvPr>
          <p:cNvPicPr>
            <a:picLocks noChangeAspect="1"/>
          </p:cNvPicPr>
          <p:nvPr/>
        </p:nvPicPr>
        <p:blipFill>
          <a:blip r:embed="rId6"/>
          <a:stretch>
            <a:fillRect/>
          </a:stretch>
        </p:blipFill>
        <p:spPr>
          <a:xfrm>
            <a:off x="1723074" y="1868552"/>
            <a:ext cx="6542675" cy="4089173"/>
          </a:xfrm>
          <a:prstGeom prst="rect">
            <a:avLst/>
          </a:prstGeom>
        </p:spPr>
      </p:pic>
      <p:sp>
        <p:nvSpPr>
          <p:cNvPr id="2" name="Rectangle 1">
            <a:extLst>
              <a:ext uri="{FF2B5EF4-FFF2-40B4-BE49-F238E27FC236}">
                <a16:creationId xmlns:a16="http://schemas.microsoft.com/office/drawing/2014/main" id="{241AC036-781F-4817-B9C5-AC79048D644A}"/>
              </a:ext>
            </a:extLst>
          </p:cNvPr>
          <p:cNvSpPr/>
          <p:nvPr/>
        </p:nvSpPr>
        <p:spPr>
          <a:xfrm>
            <a:off x="1621647" y="1094913"/>
            <a:ext cx="6475784" cy="312650"/>
          </a:xfrm>
          <a:prstGeom prst="rect">
            <a:avLst/>
          </a:prstGeom>
        </p:spPr>
        <p:txBody>
          <a:bodyPr wrap="square">
            <a:spAutoFit/>
          </a:bodyPr>
          <a:lstStyle/>
          <a:p>
            <a:pPr marL="457200" marR="0">
              <a:lnSpc>
                <a:spcPct val="107000"/>
              </a:lnSpc>
              <a:spcBef>
                <a:spcPts val="0"/>
              </a:spcBef>
              <a:spcAft>
                <a:spcPts val="800"/>
              </a:spcAft>
            </a:pPr>
            <a:r>
              <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rPr>
              <a:t>Most of the current customers are married as depicted in below bar plot.</a:t>
            </a:r>
          </a:p>
        </p:txBody>
      </p:sp>
      <p:pic>
        <p:nvPicPr>
          <p:cNvPr id="4" name="Audio 3">
            <a:hlinkClick r:id="" action="ppaction://media"/>
            <a:extLst>
              <a:ext uri="{FF2B5EF4-FFF2-40B4-BE49-F238E27FC236}">
                <a16:creationId xmlns:a16="http://schemas.microsoft.com/office/drawing/2014/main" id="{FFF4DB36-28C5-4565-8DDB-7A9C7184B2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3729858077"/>
      </p:ext>
    </p:extLst>
  </p:cSld>
  <p:clrMapOvr>
    <a:masterClrMapping/>
  </p:clrMapOvr>
  <mc:AlternateContent xmlns:mc="http://schemas.openxmlformats.org/markup-compatibility/2006" xmlns:p14="http://schemas.microsoft.com/office/powerpoint/2010/main">
    <mc:Choice Requires="p14">
      <p:transition spd="slow" p14:dur="2000" advTm="24565"/>
    </mc:Choice>
    <mc:Fallback xmlns="">
      <p:transition spd="slow" advTm="24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33</TotalTime>
  <Words>924</Words>
  <Application>Microsoft Office PowerPoint</Application>
  <PresentationFormat>On-screen Show (4:3)</PresentationFormat>
  <Paragraphs>104</Paragraphs>
  <Slides>36</Slides>
  <Notes>0</Notes>
  <HiddenSlides>0</HiddenSlides>
  <MMClips>36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Tw Cen MT</vt:lpstr>
      <vt:lpstr>Circuit</vt:lpstr>
      <vt:lpstr>Banking analytics     - predict customer subscription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Banking analytics     - predict customer subscription</dc:title>
  <dc:creator>Raghu Nanduri</dc:creator>
  <cp:lastModifiedBy>Raghu Nanduri</cp:lastModifiedBy>
  <cp:revision>8</cp:revision>
  <dcterms:created xsi:type="dcterms:W3CDTF">2019-09-22T06:53:08Z</dcterms:created>
  <dcterms:modified xsi:type="dcterms:W3CDTF">2019-09-22T07:50:20Z</dcterms:modified>
</cp:coreProperties>
</file>